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9" r:id="rId2"/>
    <p:sldId id="256" r:id="rId3"/>
    <p:sldId id="257" r:id="rId4"/>
    <p:sldId id="258" r:id="rId5"/>
    <p:sldId id="260" r:id="rId6"/>
    <p:sldId id="261" r:id="rId7"/>
    <p:sldId id="262" r:id="rId8"/>
    <p:sldId id="263" r:id="rId9"/>
    <p:sldId id="264" r:id="rId10"/>
    <p:sldId id="266" r:id="rId11"/>
    <p:sldId id="340" r:id="rId12"/>
    <p:sldId id="319" r:id="rId13"/>
    <p:sldId id="267" r:id="rId14"/>
    <p:sldId id="307" r:id="rId15"/>
    <p:sldId id="268" r:id="rId16"/>
    <p:sldId id="320" r:id="rId17"/>
    <p:sldId id="269" r:id="rId18"/>
    <p:sldId id="270" r:id="rId19"/>
    <p:sldId id="321" r:id="rId20"/>
    <p:sldId id="271" r:id="rId21"/>
    <p:sldId id="322" r:id="rId22"/>
    <p:sldId id="276" r:id="rId23"/>
    <p:sldId id="323" r:id="rId24"/>
    <p:sldId id="274" r:id="rId25"/>
    <p:sldId id="324" r:id="rId26"/>
    <p:sldId id="325" r:id="rId27"/>
    <p:sldId id="326" r:id="rId28"/>
    <p:sldId id="379" r:id="rId29"/>
    <p:sldId id="378" r:id="rId30"/>
    <p:sldId id="280" r:id="rId31"/>
    <p:sldId id="327" r:id="rId32"/>
    <p:sldId id="278" r:id="rId33"/>
    <p:sldId id="328" r:id="rId34"/>
    <p:sldId id="275" r:id="rId35"/>
    <p:sldId id="329" r:id="rId36"/>
    <p:sldId id="330" r:id="rId37"/>
    <p:sldId id="331" r:id="rId38"/>
    <p:sldId id="279" r:id="rId39"/>
    <p:sldId id="332" r:id="rId40"/>
    <p:sldId id="281" r:id="rId41"/>
    <p:sldId id="333" r:id="rId42"/>
    <p:sldId id="284" r:id="rId43"/>
    <p:sldId id="335" r:id="rId44"/>
    <p:sldId id="334" r:id="rId45"/>
    <p:sldId id="285" r:id="rId46"/>
    <p:sldId id="336" r:id="rId47"/>
    <p:sldId id="337" r:id="rId48"/>
    <p:sldId id="286" r:id="rId49"/>
    <p:sldId id="338" r:id="rId50"/>
    <p:sldId id="287" r:id="rId51"/>
    <p:sldId id="288" r:id="rId52"/>
    <p:sldId id="289" r:id="rId53"/>
    <p:sldId id="290" r:id="rId54"/>
    <p:sldId id="339" r:id="rId55"/>
    <p:sldId id="362" r:id="rId56"/>
    <p:sldId id="291" r:id="rId57"/>
    <p:sldId id="292" r:id="rId58"/>
    <p:sldId id="293" r:id="rId59"/>
    <p:sldId id="380" r:id="rId60"/>
    <p:sldId id="295" r:id="rId61"/>
    <p:sldId id="296" r:id="rId62"/>
    <p:sldId id="297" r:id="rId63"/>
    <p:sldId id="373" r:id="rId64"/>
    <p:sldId id="374" r:id="rId65"/>
    <p:sldId id="375" r:id="rId66"/>
    <p:sldId id="377" r:id="rId67"/>
    <p:sldId id="299" r:id="rId68"/>
    <p:sldId id="376" r:id="rId69"/>
    <p:sldId id="346" r:id="rId70"/>
    <p:sldId id="347" r:id="rId71"/>
    <p:sldId id="348" r:id="rId72"/>
    <p:sldId id="349" r:id="rId73"/>
    <p:sldId id="350" r:id="rId74"/>
    <p:sldId id="304" r:id="rId75"/>
    <p:sldId id="305" r:id="rId76"/>
    <p:sldId id="309" r:id="rId77"/>
    <p:sldId id="308" r:id="rId78"/>
    <p:sldId id="298" r:id="rId79"/>
    <p:sldId id="300" r:id="rId80"/>
    <p:sldId id="301" r:id="rId81"/>
    <p:sldId id="302" r:id="rId82"/>
    <p:sldId id="303" r:id="rId83"/>
    <p:sldId id="311" r:id="rId84"/>
    <p:sldId id="312" r:id="rId85"/>
    <p:sldId id="313" r:id="rId86"/>
    <p:sldId id="314" r:id="rId87"/>
    <p:sldId id="381" r:id="rId88"/>
    <p:sldId id="382" r:id="rId89"/>
    <p:sldId id="341" r:id="rId90"/>
    <p:sldId id="342" r:id="rId91"/>
    <p:sldId id="343" r:id="rId92"/>
    <p:sldId id="344" r:id="rId93"/>
    <p:sldId id="345" r:id="rId94"/>
    <p:sldId id="351" r:id="rId95"/>
    <p:sldId id="352" r:id="rId96"/>
    <p:sldId id="353" r:id="rId97"/>
    <p:sldId id="354" r:id="rId98"/>
    <p:sldId id="355" r:id="rId99"/>
    <p:sldId id="356" r:id="rId100"/>
    <p:sldId id="357" r:id="rId101"/>
    <p:sldId id="358" r:id="rId102"/>
    <p:sldId id="359" r:id="rId103"/>
    <p:sldId id="360" r:id="rId104"/>
    <p:sldId id="361" r:id="rId105"/>
    <p:sldId id="315" r:id="rId106"/>
    <p:sldId id="316" r:id="rId107"/>
    <p:sldId id="317" r:id="rId108"/>
    <p:sldId id="318" r:id="rId109"/>
    <p:sldId id="363" r:id="rId110"/>
    <p:sldId id="364" r:id="rId111"/>
    <p:sldId id="367" r:id="rId112"/>
    <p:sldId id="366" r:id="rId113"/>
    <p:sldId id="368" r:id="rId114"/>
    <p:sldId id="369" r:id="rId115"/>
    <p:sldId id="370" r:id="rId116"/>
    <p:sldId id="371" r:id="rId117"/>
    <p:sldId id="372" r:id="rId11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2" autoAdjust="0"/>
    <p:restoredTop sz="97436" autoAdjust="0"/>
  </p:normalViewPr>
  <p:slideViewPr>
    <p:cSldViewPr snapToGrid="0">
      <p:cViewPr varScale="1">
        <p:scale>
          <a:sx n="110" d="100"/>
          <a:sy n="110" d="100"/>
        </p:scale>
        <p:origin x="114" y="1170"/>
      </p:cViewPr>
      <p:guideLst/>
    </p:cSldViewPr>
  </p:slideViewPr>
  <p:outlineViewPr>
    <p:cViewPr>
      <p:scale>
        <a:sx n="33" d="100"/>
        <a:sy n="33" d="100"/>
      </p:scale>
      <p:origin x="0" y="-4938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presProps" Target="presProp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12/2/2021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12/2/2021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63.jp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4.xml"/><Relationship Id="rId1" Type="http://schemas.openxmlformats.org/officeDocument/2006/relationships/themeOverride" Target="../theme/themeOverr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3"/>
            <a:ext cx="9601196" cy="1161300"/>
          </a:xfrm>
        </p:spPr>
        <p:txBody>
          <a:bodyPr/>
          <a:lstStyle/>
          <a:p>
            <a:r>
              <a:rPr lang="en-US" dirty="0"/>
              <a:t>Garden City Community College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2" y="2487561"/>
            <a:ext cx="9601195" cy="3510117"/>
          </a:xfrm>
        </p:spPr>
      </p:pic>
    </p:spTree>
    <p:extLst>
      <p:ext uri="{BB962C8B-B14F-4D97-AF65-F5344CB8AC3E}">
        <p14:creationId xmlns:p14="http://schemas.microsoft.com/office/powerpoint/2010/main" val="3411966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Dennis Perryman Athletic Complex</a:t>
            </a:r>
          </a:p>
        </p:txBody>
      </p:sp>
      <p:sp>
        <p:nvSpPr>
          <p:cNvPr id="4" name="Content Placeholder 3"/>
          <p:cNvSpPr>
            <a:spLocks noGrp="1"/>
          </p:cNvSpPr>
          <p:nvPr>
            <p:ph sz="half" idx="2"/>
          </p:nvPr>
        </p:nvSpPr>
        <p:spPr/>
        <p:txBody>
          <a:bodyPr>
            <a:normAutofit fontScale="47500" lnSpcReduction="20000"/>
          </a:bodyPr>
          <a:lstStyle/>
          <a:p>
            <a:pPr marL="0" indent="0">
              <a:buNone/>
            </a:pPr>
            <a:r>
              <a:rPr lang="en-US" b="1" u="sng" dirty="0"/>
              <a:t>D.P.A.C.</a:t>
            </a:r>
          </a:p>
          <a:p>
            <a:r>
              <a:rPr lang="en-US" dirty="0"/>
              <a:t>Constructed 1970 – 44,693 sq. ft.</a:t>
            </a:r>
          </a:p>
          <a:p>
            <a:r>
              <a:rPr lang="en-US" dirty="0"/>
              <a:t>1985 – Addition to building</a:t>
            </a:r>
          </a:p>
          <a:p>
            <a:r>
              <a:rPr lang="en-US" dirty="0"/>
              <a:t>1979 – Tennis courts constructed $44,632</a:t>
            </a:r>
          </a:p>
          <a:p>
            <a:r>
              <a:rPr lang="en-US" dirty="0"/>
              <a:t>2006 – Masonry restoration</a:t>
            </a:r>
          </a:p>
          <a:p>
            <a:r>
              <a:rPr lang="en-US" dirty="0"/>
              <a:t>2007 – Women’s locker room renovation</a:t>
            </a:r>
          </a:p>
          <a:p>
            <a:r>
              <a:rPr lang="en-US" dirty="0"/>
              <a:t>2009 – New fire alarm system installed - 4010 ES ng lot lighting improvements</a:t>
            </a:r>
          </a:p>
          <a:p>
            <a:r>
              <a:rPr lang="en-US" dirty="0"/>
              <a:t>2016 – Renovation of lobby</a:t>
            </a:r>
          </a:p>
          <a:p>
            <a:r>
              <a:rPr lang="en-US" dirty="0"/>
              <a:t>2012 - New fire alarm system installed - 4010 ES</a:t>
            </a:r>
          </a:p>
          <a:p>
            <a:r>
              <a:rPr lang="en-US" dirty="0"/>
              <a:t>2016 – Parking lot complete renovation </a:t>
            </a:r>
          </a:p>
          <a:p>
            <a:r>
              <a:rPr lang="en-US" dirty="0"/>
              <a:t>2017 – Main gym remodel – flooring, bleachers, volleyball nets</a:t>
            </a:r>
          </a:p>
          <a:p>
            <a:r>
              <a:rPr lang="en-US" dirty="0"/>
              <a:t>2021 – DPAC Roof replacement complete outside of upper north</a:t>
            </a:r>
          </a:p>
          <a:p>
            <a:endParaRPr lang="en-US" dirty="0"/>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98575" y="2642155"/>
            <a:ext cx="4718050" cy="3146902"/>
          </a:xfrm>
        </p:spPr>
      </p:pic>
    </p:spTree>
    <p:extLst>
      <p:ext uri="{BB962C8B-B14F-4D97-AF65-F5344CB8AC3E}">
        <p14:creationId xmlns:p14="http://schemas.microsoft.com/office/powerpoint/2010/main" val="6660080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Campus Improvement Success</a:t>
            </a:r>
          </a:p>
        </p:txBody>
      </p:sp>
      <p:sp>
        <p:nvSpPr>
          <p:cNvPr id="3" name="Content Placeholder 2"/>
          <p:cNvSpPr>
            <a:spLocks noGrp="1"/>
          </p:cNvSpPr>
          <p:nvPr>
            <p:ph idx="1"/>
          </p:nvPr>
        </p:nvSpPr>
        <p:spPr/>
        <p:txBody>
          <a:bodyPr>
            <a:normAutofit fontScale="70000" lnSpcReduction="20000"/>
          </a:bodyPr>
          <a:lstStyle/>
          <a:p>
            <a:pPr marL="0" indent="0">
              <a:buNone/>
            </a:pPr>
            <a:r>
              <a:rPr lang="en-US" sz="3200" b="1" u="sng" dirty="0"/>
              <a:t>2015</a:t>
            </a:r>
          </a:p>
          <a:p>
            <a:pPr lvl="0"/>
            <a:r>
              <a:rPr lang="en-US" dirty="0"/>
              <a:t>Purchased 2016 E Spruce</a:t>
            </a:r>
          </a:p>
          <a:p>
            <a:pPr lvl="0"/>
            <a:r>
              <a:rPr lang="en-US" dirty="0"/>
              <a:t>Replaced asphalt Saffell Library parking lot with concrete</a:t>
            </a:r>
          </a:p>
          <a:p>
            <a:pPr lvl="0"/>
            <a:r>
              <a:rPr lang="en-US" dirty="0"/>
              <a:t>Converted ITV Classroom in Academic Building to regular classroom</a:t>
            </a:r>
          </a:p>
          <a:p>
            <a:pPr lvl="0"/>
            <a:r>
              <a:rPr lang="en-US" dirty="0"/>
              <a:t>Remodeled student center to include new meeting rooms, new student offices game room and internet café</a:t>
            </a:r>
          </a:p>
          <a:p>
            <a:pPr lvl="0"/>
            <a:r>
              <a:rPr lang="en-US" dirty="0"/>
              <a:t>Relocated college bookstore to main floor of student center</a:t>
            </a:r>
          </a:p>
          <a:p>
            <a:pPr lvl="0"/>
            <a:r>
              <a:rPr lang="en-US" dirty="0"/>
              <a:t>Renovated and modernized residential life offices, lobby and student television room </a:t>
            </a:r>
          </a:p>
          <a:p>
            <a:pPr lvl="0"/>
            <a:r>
              <a:rPr lang="en-US" dirty="0"/>
              <a:t>Renovated unoccupied building to state of the art welding lab, classroom and offices</a:t>
            </a:r>
          </a:p>
          <a:p>
            <a:pPr lvl="0"/>
            <a:r>
              <a:rPr lang="en-US" dirty="0"/>
              <a:t>Extensive renovation to the athletic complex lobby to improve functionality and modernize the area</a:t>
            </a:r>
          </a:p>
        </p:txBody>
      </p:sp>
    </p:spTree>
    <p:extLst>
      <p:ext uri="{BB962C8B-B14F-4D97-AF65-F5344CB8AC3E}">
        <p14:creationId xmlns:p14="http://schemas.microsoft.com/office/powerpoint/2010/main" val="155411536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Campus Improvement Success</a:t>
            </a:r>
          </a:p>
        </p:txBody>
      </p:sp>
      <p:sp>
        <p:nvSpPr>
          <p:cNvPr id="3" name="Content Placeholder 2"/>
          <p:cNvSpPr>
            <a:spLocks noGrp="1"/>
          </p:cNvSpPr>
          <p:nvPr>
            <p:ph idx="1"/>
          </p:nvPr>
        </p:nvSpPr>
        <p:spPr/>
        <p:txBody>
          <a:bodyPr>
            <a:normAutofit fontScale="70000" lnSpcReduction="20000"/>
          </a:bodyPr>
          <a:lstStyle/>
          <a:p>
            <a:pPr marL="0" indent="0">
              <a:buNone/>
            </a:pPr>
            <a:r>
              <a:rPr lang="en-US" sz="3200" b="1" u="sng" dirty="0"/>
              <a:t>2016</a:t>
            </a:r>
          </a:p>
          <a:p>
            <a:pPr lvl="0"/>
            <a:r>
              <a:rPr lang="en-US" dirty="0"/>
              <a:t>Replaced the asphalt parking lot at the athletic complex with concrete</a:t>
            </a:r>
          </a:p>
          <a:p>
            <a:pPr lvl="0"/>
            <a:r>
              <a:rPr lang="en-US" dirty="0"/>
              <a:t>Upgraded the bus parking lot from asphalt to concrete</a:t>
            </a:r>
          </a:p>
          <a:p>
            <a:pPr lvl="0"/>
            <a:r>
              <a:rPr lang="en-US" dirty="0"/>
              <a:t>Constructed a maintenance building at the multi-sport complex </a:t>
            </a:r>
          </a:p>
          <a:p>
            <a:pPr lvl="0"/>
            <a:r>
              <a:rPr lang="en-US" dirty="0"/>
              <a:t>Purchased four apartment buildings, contiguous to campus.  The buildings provided beds for an additional 88 students (17030-01713 E Laurel  </a:t>
            </a:r>
          </a:p>
          <a:p>
            <a:pPr lvl="0"/>
            <a:r>
              <a:rPr lang="en-US" dirty="0"/>
              <a:t>Remodeled space to accommodate the Kansas National Guard Training Center</a:t>
            </a:r>
          </a:p>
          <a:p>
            <a:pPr lvl="0"/>
            <a:r>
              <a:rPr lang="en-US" dirty="0"/>
              <a:t>Replaced floors, repaired drain line and completed other maintenance at East Garden Village classroom. </a:t>
            </a:r>
          </a:p>
          <a:p>
            <a:pPr lvl="0"/>
            <a:r>
              <a:rPr lang="en-US" dirty="0"/>
              <a:t>Replaced water circulating pump in DPAC</a:t>
            </a:r>
          </a:p>
        </p:txBody>
      </p:sp>
    </p:spTree>
    <p:extLst>
      <p:ext uri="{BB962C8B-B14F-4D97-AF65-F5344CB8AC3E}">
        <p14:creationId xmlns:p14="http://schemas.microsoft.com/office/powerpoint/2010/main" val="256460241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Campus Improvement Success</a:t>
            </a:r>
          </a:p>
        </p:txBody>
      </p:sp>
      <p:sp>
        <p:nvSpPr>
          <p:cNvPr id="3" name="Content Placeholder 2"/>
          <p:cNvSpPr>
            <a:spLocks noGrp="1"/>
          </p:cNvSpPr>
          <p:nvPr>
            <p:ph idx="1"/>
          </p:nvPr>
        </p:nvSpPr>
        <p:spPr/>
        <p:txBody>
          <a:bodyPr>
            <a:normAutofit fontScale="70000" lnSpcReduction="20000"/>
          </a:bodyPr>
          <a:lstStyle/>
          <a:p>
            <a:pPr marL="0" indent="0">
              <a:buNone/>
            </a:pPr>
            <a:r>
              <a:rPr lang="en-US" sz="3200" b="1" u="sng" dirty="0"/>
              <a:t>2016</a:t>
            </a:r>
          </a:p>
          <a:p>
            <a:pPr lvl="0"/>
            <a:r>
              <a:rPr lang="en-US" dirty="0"/>
              <a:t>Repacked seals in the cooling tower pump</a:t>
            </a:r>
          </a:p>
          <a:p>
            <a:pPr lvl="0"/>
            <a:r>
              <a:rPr lang="en-US" dirty="0"/>
              <a:t>Refurbished break room/kitchen in cosmetology</a:t>
            </a:r>
          </a:p>
          <a:p>
            <a:pPr lvl="0"/>
            <a:r>
              <a:rPr lang="en-US" dirty="0"/>
              <a:t>Renovated the Director of Residential Life’s apartment </a:t>
            </a:r>
          </a:p>
          <a:p>
            <a:pPr lvl="0"/>
            <a:r>
              <a:rPr lang="en-US" dirty="0"/>
              <a:t>Installed new sprinkler system and sod at Broncbuster Housing </a:t>
            </a:r>
          </a:p>
          <a:p>
            <a:pPr lvl="0"/>
            <a:r>
              <a:rPr lang="en-US" dirty="0"/>
              <a:t>Upgraded and expanded the campus phone system software </a:t>
            </a:r>
          </a:p>
          <a:p>
            <a:pPr lvl="0"/>
            <a:r>
              <a:rPr lang="en-US" dirty="0"/>
              <a:t>Upgraded the college network infrastructure to expand network capabilities</a:t>
            </a:r>
          </a:p>
          <a:p>
            <a:pPr lvl="0"/>
            <a:r>
              <a:rPr lang="en-US" dirty="0"/>
              <a:t>Refurbished the Allied Health laboratory classroom </a:t>
            </a:r>
          </a:p>
          <a:p>
            <a:pPr lvl="0"/>
            <a:r>
              <a:rPr lang="en-US" dirty="0"/>
              <a:t>Relocated the testing center from the library to the Student and Community Service Center</a:t>
            </a:r>
          </a:p>
        </p:txBody>
      </p:sp>
    </p:spTree>
    <p:extLst>
      <p:ext uri="{BB962C8B-B14F-4D97-AF65-F5344CB8AC3E}">
        <p14:creationId xmlns:p14="http://schemas.microsoft.com/office/powerpoint/2010/main" val="335236024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Campus Improvement Success</a:t>
            </a:r>
          </a:p>
        </p:txBody>
      </p:sp>
      <p:sp>
        <p:nvSpPr>
          <p:cNvPr id="3" name="Content Placeholder 2"/>
          <p:cNvSpPr>
            <a:spLocks noGrp="1"/>
          </p:cNvSpPr>
          <p:nvPr>
            <p:ph idx="1"/>
          </p:nvPr>
        </p:nvSpPr>
        <p:spPr>
          <a:xfrm>
            <a:off x="1295401" y="2492384"/>
            <a:ext cx="9784975" cy="3779323"/>
          </a:xfrm>
        </p:spPr>
        <p:txBody>
          <a:bodyPr>
            <a:normAutofit fontScale="62500" lnSpcReduction="20000"/>
          </a:bodyPr>
          <a:lstStyle/>
          <a:p>
            <a:pPr marL="0" indent="0">
              <a:buNone/>
            </a:pPr>
            <a:r>
              <a:rPr lang="en-US" sz="3200" b="1" u="sng" dirty="0"/>
              <a:t>2017</a:t>
            </a:r>
          </a:p>
          <a:p>
            <a:pPr lvl="0"/>
            <a:r>
              <a:rPr lang="en-US" dirty="0"/>
              <a:t>Replaced the asphalt parking lot south of the student center</a:t>
            </a:r>
          </a:p>
          <a:p>
            <a:pPr lvl="0"/>
            <a:r>
              <a:rPr lang="en-US" dirty="0"/>
              <a:t>Replaced sewer pipe and gas line running under student center parking lot</a:t>
            </a:r>
          </a:p>
          <a:p>
            <a:pPr lvl="0"/>
            <a:r>
              <a:rPr lang="en-US" dirty="0"/>
              <a:t>Replaced hydronic pipe and tunnel camp on sidewalk running east west in front of Fine Arts Building.  </a:t>
            </a:r>
          </a:p>
          <a:p>
            <a:pPr lvl="0"/>
            <a:r>
              <a:rPr lang="en-US" dirty="0"/>
              <a:t>In coordination with the City of Garden City, a crosswalk was installed across Campus Drive to connect main campus and athletic complex</a:t>
            </a:r>
          </a:p>
          <a:p>
            <a:pPr lvl="0"/>
            <a:r>
              <a:rPr lang="en-US" dirty="0"/>
              <a:t>Installed mechanical controls to more efficiently control HVAC system</a:t>
            </a:r>
          </a:p>
          <a:p>
            <a:pPr lvl="0"/>
            <a:r>
              <a:rPr lang="en-US" dirty="0"/>
              <a:t>Installed backup hardware device to ensure business continuity in the event of a system outage</a:t>
            </a:r>
          </a:p>
          <a:p>
            <a:pPr lvl="0"/>
            <a:r>
              <a:rPr lang="en-US" dirty="0"/>
              <a:t>Installed new firewall to protect college data</a:t>
            </a:r>
          </a:p>
          <a:p>
            <a:pPr lvl="0"/>
            <a:r>
              <a:rPr lang="en-US" dirty="0"/>
              <a:t>Replaced outdated storage area network to eliminate periodic outages</a:t>
            </a:r>
          </a:p>
          <a:p>
            <a:pPr lvl="0"/>
            <a:r>
              <a:rPr lang="en-US" dirty="0"/>
              <a:t>Purchased an additional four apartment buildings, contiguous to campus.  The buildings provided beds for an additional 80 students.  </a:t>
            </a:r>
          </a:p>
          <a:p>
            <a:pPr lvl="0"/>
            <a:r>
              <a:rPr lang="en-US" dirty="0"/>
              <a:t>Refurbished apartments at Broncbuster Suites as necessary for occupancy</a:t>
            </a:r>
          </a:p>
        </p:txBody>
      </p:sp>
    </p:spTree>
    <p:extLst>
      <p:ext uri="{BB962C8B-B14F-4D97-AF65-F5344CB8AC3E}">
        <p14:creationId xmlns:p14="http://schemas.microsoft.com/office/powerpoint/2010/main" val="158070089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Campus Improvement Success</a:t>
            </a:r>
          </a:p>
        </p:txBody>
      </p:sp>
      <p:sp>
        <p:nvSpPr>
          <p:cNvPr id="3" name="Content Placeholder 2"/>
          <p:cNvSpPr>
            <a:spLocks noGrp="1"/>
          </p:cNvSpPr>
          <p:nvPr>
            <p:ph idx="1"/>
          </p:nvPr>
        </p:nvSpPr>
        <p:spPr>
          <a:xfrm>
            <a:off x="1295402" y="2481628"/>
            <a:ext cx="9601196" cy="3639473"/>
          </a:xfrm>
        </p:spPr>
        <p:txBody>
          <a:bodyPr>
            <a:normAutofit fontScale="55000" lnSpcReduction="20000"/>
          </a:bodyPr>
          <a:lstStyle/>
          <a:p>
            <a:pPr marL="0" indent="0">
              <a:buNone/>
            </a:pPr>
            <a:r>
              <a:rPr lang="en-US" sz="3200" b="1" u="sng" dirty="0"/>
              <a:t>2017</a:t>
            </a:r>
          </a:p>
          <a:p>
            <a:pPr lvl="0"/>
            <a:r>
              <a:rPr lang="en-US" dirty="0"/>
              <a:t>Substantially reinforced concrete balconies at three student apartment buildings</a:t>
            </a:r>
          </a:p>
          <a:p>
            <a:pPr lvl="0"/>
            <a:r>
              <a:rPr lang="en-US" dirty="0"/>
              <a:t>Replaced Saffell Library roof</a:t>
            </a:r>
          </a:p>
          <a:p>
            <a:pPr lvl="0"/>
            <a:r>
              <a:rPr lang="en-US" dirty="0"/>
              <a:t>Replaced portion of DPAC roof</a:t>
            </a:r>
          </a:p>
          <a:p>
            <a:pPr lvl="0"/>
            <a:r>
              <a:rPr lang="en-US" dirty="0"/>
              <a:t>Re-commissioned ammonia chiller</a:t>
            </a:r>
          </a:p>
          <a:p>
            <a:pPr lvl="0"/>
            <a:r>
              <a:rPr lang="en-US" dirty="0"/>
              <a:t>Replaced 3 100-gallon hot water heaters</a:t>
            </a:r>
          </a:p>
          <a:p>
            <a:pPr lvl="0"/>
            <a:r>
              <a:rPr lang="en-US" dirty="0"/>
              <a:t>Replaced 2 sump pumps in basement of SCSC</a:t>
            </a:r>
          </a:p>
          <a:p>
            <a:pPr lvl="0"/>
            <a:r>
              <a:rPr lang="en-US" dirty="0"/>
              <a:t>Campus phone system was updated and VOIP phones installed in SCSC</a:t>
            </a:r>
          </a:p>
          <a:p>
            <a:pPr lvl="0"/>
            <a:r>
              <a:rPr lang="en-US" dirty="0"/>
              <a:t>Software for E-911 was updated</a:t>
            </a:r>
          </a:p>
          <a:p>
            <a:pPr lvl="0"/>
            <a:r>
              <a:rPr lang="en-US" dirty="0"/>
              <a:t>Remodeled existing building to accommodate the band program</a:t>
            </a:r>
          </a:p>
          <a:p>
            <a:pPr lvl="0"/>
            <a:r>
              <a:rPr lang="en-US" dirty="0"/>
              <a:t>Renovated competition gym by replacing wood floor and installing new bleachers and volleyball net</a:t>
            </a:r>
          </a:p>
          <a:p>
            <a:pPr lvl="0"/>
            <a:r>
              <a:rPr lang="en-US" dirty="0"/>
              <a:t>Purchased vacant lot at 510 N Campus Drive</a:t>
            </a:r>
          </a:p>
          <a:p>
            <a:pPr lvl="0"/>
            <a:r>
              <a:rPr lang="en-US" dirty="0"/>
              <a:t>Replaced water line and tunnel cap between vocational building and Fouse Building.</a:t>
            </a:r>
          </a:p>
        </p:txBody>
      </p:sp>
    </p:spTree>
    <p:extLst>
      <p:ext uri="{BB962C8B-B14F-4D97-AF65-F5344CB8AC3E}">
        <p14:creationId xmlns:p14="http://schemas.microsoft.com/office/powerpoint/2010/main" val="111062661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GCCC Campus Property</a:t>
            </a:r>
          </a:p>
        </p:txBody>
      </p:sp>
      <p:sp>
        <p:nvSpPr>
          <p:cNvPr id="3" name="Content Placeholder 2"/>
          <p:cNvSpPr>
            <a:spLocks noGrp="1"/>
          </p:cNvSpPr>
          <p:nvPr>
            <p:ph idx="1"/>
          </p:nvPr>
        </p:nvSpPr>
        <p:spPr>
          <a:xfrm>
            <a:off x="1295401" y="2556931"/>
            <a:ext cx="9601196" cy="3617957"/>
          </a:xfrm>
        </p:spPr>
        <p:txBody>
          <a:bodyPr>
            <a:normAutofit fontScale="55000" lnSpcReduction="20000"/>
          </a:bodyPr>
          <a:lstStyle/>
          <a:p>
            <a:pPr marL="0" indent="0">
              <a:buNone/>
            </a:pPr>
            <a:r>
              <a:rPr lang="en-US" sz="2900" b="1" u="sng" dirty="0"/>
              <a:t>Campus Property										Acres</a:t>
            </a:r>
          </a:p>
          <a:p>
            <a:r>
              <a:rPr lang="en-US" dirty="0"/>
              <a:t>Main Campus Grounds										60.54							</a:t>
            </a:r>
          </a:p>
          <a:p>
            <a:r>
              <a:rPr lang="en-US" dirty="0"/>
              <a:t>ROPES Course &amp; Southwest Kansas Fire Training Center					3.5</a:t>
            </a:r>
          </a:p>
          <a:p>
            <a:r>
              <a:rPr lang="en-US" dirty="0"/>
              <a:t>Williams Stadium										2.75</a:t>
            </a:r>
          </a:p>
          <a:p>
            <a:r>
              <a:rPr lang="en-US" dirty="0"/>
              <a:t>Campus Sand Pit Grounds									83.93</a:t>
            </a:r>
          </a:p>
          <a:p>
            <a:r>
              <a:rPr lang="en-US" dirty="0"/>
              <a:t>East Campus Athletic Grounds								83.93</a:t>
            </a:r>
          </a:p>
          <a:p>
            <a:r>
              <a:rPr lang="en-US" dirty="0"/>
              <a:t>Fairgrounds, stock pens, outside &amp; indoor arena (401 S. Taylor)				7.23</a:t>
            </a:r>
          </a:p>
          <a:p>
            <a:r>
              <a:rPr lang="en-US" dirty="0"/>
              <a:t>Access and Opportunity Center								1.67</a:t>
            </a:r>
          </a:p>
          <a:p>
            <a:r>
              <a:rPr lang="en-US" dirty="0"/>
              <a:t>Broncbuster Housing										1.93</a:t>
            </a:r>
          </a:p>
          <a:p>
            <a:r>
              <a:rPr lang="en-US" dirty="0"/>
              <a:t>1802 E. Spruce (welding lab)									1.32</a:t>
            </a:r>
          </a:p>
          <a:p>
            <a:r>
              <a:rPr lang="en-US" u="sng" dirty="0"/>
              <a:t>2016 E. Spruce											3.81</a:t>
            </a:r>
          </a:p>
          <a:p>
            <a:r>
              <a:rPr lang="en-US" b="1" dirty="0"/>
              <a:t>TOTAL</a:t>
            </a:r>
            <a:r>
              <a:rPr lang="en-US" dirty="0"/>
              <a:t>												244.36</a:t>
            </a:r>
          </a:p>
          <a:p>
            <a:endParaRPr lang="en-US" dirty="0"/>
          </a:p>
          <a:p>
            <a:endParaRPr lang="en-US" dirty="0"/>
          </a:p>
        </p:txBody>
      </p:sp>
    </p:spTree>
    <p:extLst>
      <p:ext uri="{BB962C8B-B14F-4D97-AF65-F5344CB8AC3E}">
        <p14:creationId xmlns:p14="http://schemas.microsoft.com/office/powerpoint/2010/main" val="120796475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Facilities</a:t>
            </a:r>
          </a:p>
        </p:txBody>
      </p:sp>
      <p:sp>
        <p:nvSpPr>
          <p:cNvPr id="3" name="Content Placeholder 2"/>
          <p:cNvSpPr>
            <a:spLocks noGrp="1"/>
          </p:cNvSpPr>
          <p:nvPr>
            <p:ph idx="1"/>
          </p:nvPr>
        </p:nvSpPr>
        <p:spPr/>
        <p:txBody>
          <a:bodyPr>
            <a:normAutofit fontScale="62500" lnSpcReduction="20000"/>
          </a:bodyPr>
          <a:lstStyle/>
          <a:p>
            <a:pPr marL="0" indent="0">
              <a:buNone/>
            </a:pPr>
            <a:r>
              <a:rPr lang="en-US" sz="2200" b="1" u="sng" dirty="0"/>
              <a:t>	BUILDING 											SQUARE FOOTAGE</a:t>
            </a:r>
          </a:p>
          <a:p>
            <a:r>
              <a:rPr lang="en-US" dirty="0"/>
              <a:t>Academic Building (ACAD)										22,000</a:t>
            </a:r>
          </a:p>
          <a:p>
            <a:r>
              <a:rPr lang="en-US" dirty="0"/>
              <a:t>Beth Tedrow Student Center (BTSC)									32,500</a:t>
            </a:r>
          </a:p>
          <a:p>
            <a:r>
              <a:rPr lang="en-US" dirty="0"/>
              <a:t>Dennis Perryman Athletic Complex (DPAC)								62,000</a:t>
            </a:r>
          </a:p>
          <a:p>
            <a:r>
              <a:rPr lang="en-US" dirty="0"/>
              <a:t>John Collins Vocational (JCVT)										47,000</a:t>
            </a:r>
          </a:p>
          <a:p>
            <a:r>
              <a:rPr lang="en-US" dirty="0"/>
              <a:t>Gary Jarmer Technical Annex (ANNX)								16,000</a:t>
            </a:r>
          </a:p>
          <a:p>
            <a:r>
              <a:rPr lang="en-US" dirty="0"/>
              <a:t>Maintenance, Grounds Shops &amp; Heating/cooling Plants (PP)					9,000</a:t>
            </a:r>
          </a:p>
          <a:p>
            <a:r>
              <a:rPr lang="en-US" dirty="0"/>
              <a:t>Pauline Joyce Fine Arts (JOYC)										40,000</a:t>
            </a:r>
          </a:p>
          <a:p>
            <a:r>
              <a:rPr lang="en-US" dirty="0"/>
              <a:t>Penka Practical Arts &amp; Sciences (PENK)								29,900</a:t>
            </a:r>
          </a:p>
          <a:p>
            <a:r>
              <a:rPr lang="en-US" dirty="0"/>
              <a:t>Southwest Kansas Fire Training Center (FIRE)							3,200</a:t>
            </a:r>
          </a:p>
          <a:p>
            <a:r>
              <a:rPr lang="en-US" dirty="0"/>
              <a:t>Student and Community Support Services Center (SCSC)						26,300</a:t>
            </a:r>
          </a:p>
        </p:txBody>
      </p:sp>
    </p:spTree>
    <p:extLst>
      <p:ext uri="{BB962C8B-B14F-4D97-AF65-F5344CB8AC3E}">
        <p14:creationId xmlns:p14="http://schemas.microsoft.com/office/powerpoint/2010/main" val="123774374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Facilities</a:t>
            </a:r>
          </a:p>
        </p:txBody>
      </p:sp>
      <p:sp>
        <p:nvSpPr>
          <p:cNvPr id="3" name="Content Placeholder 2"/>
          <p:cNvSpPr>
            <a:spLocks noGrp="1"/>
          </p:cNvSpPr>
          <p:nvPr>
            <p:ph idx="1"/>
          </p:nvPr>
        </p:nvSpPr>
        <p:spPr/>
        <p:txBody>
          <a:bodyPr>
            <a:normAutofit fontScale="62500" lnSpcReduction="20000"/>
          </a:bodyPr>
          <a:lstStyle/>
          <a:p>
            <a:pPr marL="0" indent="0">
              <a:buNone/>
            </a:pPr>
            <a:r>
              <a:rPr lang="en-US" sz="2200" b="1" u="sng" dirty="0"/>
              <a:t>	BUILDING 											SQUARE FOOTAGE</a:t>
            </a:r>
          </a:p>
          <a:p>
            <a:r>
              <a:rPr lang="en-US" dirty="0"/>
              <a:t>Thomas Saffell Library (SAFL)										17,700</a:t>
            </a:r>
          </a:p>
          <a:p>
            <a:r>
              <a:rPr lang="en-US" dirty="0"/>
              <a:t>Warren Fouse Science and Math (FOUS)								22,700</a:t>
            </a:r>
          </a:p>
          <a:p>
            <a:r>
              <a:rPr lang="en-US" dirty="0"/>
              <a:t>Dorm Directors Residence and Coaches Apt								3,000</a:t>
            </a:r>
          </a:p>
          <a:p>
            <a:r>
              <a:rPr lang="en-US" dirty="0"/>
              <a:t>East Residence Units (EUNI)										17,700</a:t>
            </a:r>
          </a:p>
          <a:p>
            <a:r>
              <a:rPr lang="en-US" dirty="0"/>
              <a:t>West Residence Hall												26,500</a:t>
            </a:r>
          </a:p>
          <a:p>
            <a:r>
              <a:rPr lang="en-US" dirty="0"/>
              <a:t>Apartments (SHAA, SHAB, SHAC)									18,700</a:t>
            </a:r>
          </a:p>
          <a:p>
            <a:r>
              <a:rPr lang="en-US" dirty="0"/>
              <a:t>Williams Stadium Press Box										5,500</a:t>
            </a:r>
          </a:p>
          <a:p>
            <a:r>
              <a:rPr lang="en-US" dirty="0"/>
              <a:t>Tangeman Concession Stand										1,500</a:t>
            </a:r>
          </a:p>
          <a:p>
            <a:r>
              <a:rPr lang="en-US" dirty="0"/>
              <a:t>Track Restrooms and Press Box										1,100</a:t>
            </a:r>
          </a:p>
          <a:p>
            <a:endParaRPr lang="en-US" dirty="0"/>
          </a:p>
        </p:txBody>
      </p:sp>
    </p:spTree>
    <p:extLst>
      <p:ext uri="{BB962C8B-B14F-4D97-AF65-F5344CB8AC3E}">
        <p14:creationId xmlns:p14="http://schemas.microsoft.com/office/powerpoint/2010/main" val="371261295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Facilities</a:t>
            </a:r>
          </a:p>
        </p:txBody>
      </p:sp>
      <p:sp>
        <p:nvSpPr>
          <p:cNvPr id="3" name="Content Placeholder 2"/>
          <p:cNvSpPr>
            <a:spLocks noGrp="1"/>
          </p:cNvSpPr>
          <p:nvPr>
            <p:ph idx="1"/>
          </p:nvPr>
        </p:nvSpPr>
        <p:spPr/>
        <p:txBody>
          <a:bodyPr>
            <a:normAutofit fontScale="77500" lnSpcReduction="20000"/>
          </a:bodyPr>
          <a:lstStyle/>
          <a:p>
            <a:pPr marL="0" indent="0">
              <a:buNone/>
            </a:pPr>
            <a:r>
              <a:rPr lang="en-US" sz="2200" b="1" u="sng" dirty="0"/>
              <a:t>	BUILDING 											SQUARE FOOTAGE</a:t>
            </a:r>
          </a:p>
          <a:p>
            <a:r>
              <a:rPr lang="en-US" dirty="0"/>
              <a:t>Baseball Academy											8,800</a:t>
            </a:r>
          </a:p>
          <a:p>
            <a:r>
              <a:rPr lang="en-US" dirty="0"/>
              <a:t>Access and Opportunity Center								3,280</a:t>
            </a:r>
          </a:p>
          <a:p>
            <a:r>
              <a:rPr lang="en-US" dirty="0"/>
              <a:t>East Garden Village Modular Classroom (EGV)					1,200</a:t>
            </a:r>
          </a:p>
          <a:p>
            <a:r>
              <a:rPr lang="en-US" dirty="0"/>
              <a:t>Indoor Arena												30,150</a:t>
            </a:r>
          </a:p>
          <a:p>
            <a:r>
              <a:rPr lang="en-US" dirty="0"/>
              <a:t>Broncbuster Housing										18,278</a:t>
            </a:r>
          </a:p>
          <a:p>
            <a:r>
              <a:rPr lang="en-US" dirty="0"/>
              <a:t>1802 E Spruce (welding lab)									14,487</a:t>
            </a:r>
          </a:p>
          <a:p>
            <a:r>
              <a:rPr lang="en-US" u="sng" dirty="0"/>
              <a:t>2016 E Spruce	 											4,800</a:t>
            </a:r>
          </a:p>
          <a:p>
            <a:r>
              <a:rPr lang="en-US" b="1" dirty="0"/>
              <a:t>TOTAL</a:t>
            </a:r>
            <a:r>
              <a:rPr lang="en-US" dirty="0"/>
              <a:t>													483,295</a:t>
            </a:r>
          </a:p>
          <a:p>
            <a:endParaRPr lang="en-US" dirty="0"/>
          </a:p>
        </p:txBody>
      </p:sp>
    </p:spTree>
    <p:extLst>
      <p:ext uri="{BB962C8B-B14F-4D97-AF65-F5344CB8AC3E}">
        <p14:creationId xmlns:p14="http://schemas.microsoft.com/office/powerpoint/2010/main" val="73488123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0878" y="707923"/>
            <a:ext cx="10058400" cy="5517757"/>
          </a:xfrm>
          <a:prstGeom prst="rect">
            <a:avLst/>
          </a:prstGeom>
        </p:spPr>
      </p:pic>
    </p:spTree>
    <p:extLst>
      <p:ext uri="{BB962C8B-B14F-4D97-AF65-F5344CB8AC3E}">
        <p14:creationId xmlns:p14="http://schemas.microsoft.com/office/powerpoint/2010/main" val="3555489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2490" y="678426"/>
            <a:ext cx="9144000" cy="5496232"/>
          </a:xfrm>
          <a:prstGeom prst="rect">
            <a:avLst/>
          </a:prstGeom>
        </p:spPr>
      </p:pic>
    </p:spTree>
    <p:extLst>
      <p:ext uri="{BB962C8B-B14F-4D97-AF65-F5344CB8AC3E}">
        <p14:creationId xmlns:p14="http://schemas.microsoft.com/office/powerpoint/2010/main" val="173709218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3393" y="629264"/>
            <a:ext cx="10422193" cy="5565059"/>
          </a:xfrm>
          <a:prstGeom prst="rect">
            <a:avLst/>
          </a:prstGeom>
        </p:spPr>
      </p:pic>
    </p:spTree>
    <p:extLst>
      <p:ext uri="{BB962C8B-B14F-4D97-AF65-F5344CB8AC3E}">
        <p14:creationId xmlns:p14="http://schemas.microsoft.com/office/powerpoint/2010/main" val="285316673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Master Site Plan</a:t>
            </a:r>
          </a:p>
        </p:txBody>
      </p:sp>
      <p:sp>
        <p:nvSpPr>
          <p:cNvPr id="3" name="Content Placeholder 2"/>
          <p:cNvSpPr>
            <a:spLocks noGrp="1"/>
          </p:cNvSpPr>
          <p:nvPr>
            <p:ph idx="1"/>
          </p:nvPr>
        </p:nvSpPr>
        <p:spPr/>
        <p:txBody>
          <a:bodyPr/>
          <a:lstStyle/>
          <a:p>
            <a:r>
              <a:rPr lang="en-US" dirty="0"/>
              <a:t>Multi phase plan for possible future expansion of the GCCC campus </a:t>
            </a:r>
          </a:p>
          <a:p>
            <a:r>
              <a:rPr lang="en-US" dirty="0"/>
              <a:t>Developed with the input of stakeholders </a:t>
            </a:r>
            <a:r>
              <a:rPr lang="en-US"/>
              <a:t>and GMCN </a:t>
            </a:r>
            <a:r>
              <a:rPr lang="en-US" dirty="0"/>
              <a:t>architects </a:t>
            </a:r>
          </a:p>
          <a:p>
            <a:r>
              <a:rPr lang="en-US" dirty="0"/>
              <a:t>Includes potential space for additional parking, student housing, expanded multi-sport facility on the east campus, a new technical training center and transportation center.</a:t>
            </a:r>
          </a:p>
          <a:p>
            <a:r>
              <a:rPr lang="en-US" dirty="0"/>
              <a:t>Shows the potential for expansion of existing buildings as enrollment and funding allows</a:t>
            </a:r>
          </a:p>
          <a:p>
            <a:endParaRPr lang="en-US" dirty="0"/>
          </a:p>
          <a:p>
            <a:endParaRPr lang="en-US" dirty="0"/>
          </a:p>
        </p:txBody>
      </p:sp>
    </p:spTree>
    <p:extLst>
      <p:ext uri="{BB962C8B-B14F-4D97-AF65-F5344CB8AC3E}">
        <p14:creationId xmlns:p14="http://schemas.microsoft.com/office/powerpoint/2010/main" val="350131565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4561" y="665181"/>
            <a:ext cx="8046720" cy="5628042"/>
          </a:xfrm>
          <a:prstGeom prst="rect">
            <a:avLst/>
          </a:prstGeom>
        </p:spPr>
      </p:pic>
    </p:spTree>
    <p:extLst>
      <p:ext uri="{BB962C8B-B14F-4D97-AF65-F5344CB8AC3E}">
        <p14:creationId xmlns:p14="http://schemas.microsoft.com/office/powerpoint/2010/main" val="289522375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406" y="659219"/>
            <a:ext cx="10058400" cy="5507665"/>
          </a:xfrm>
          <a:prstGeom prst="rect">
            <a:avLst/>
          </a:prstGeom>
        </p:spPr>
      </p:pic>
    </p:spTree>
    <p:extLst>
      <p:ext uri="{BB962C8B-B14F-4D97-AF65-F5344CB8AC3E}">
        <p14:creationId xmlns:p14="http://schemas.microsoft.com/office/powerpoint/2010/main" val="374726738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3767" y="637953"/>
            <a:ext cx="6563200" cy="5465135"/>
          </a:xfrm>
          <a:prstGeom prst="rect">
            <a:avLst/>
          </a:prstGeom>
        </p:spPr>
      </p:pic>
    </p:spTree>
    <p:extLst>
      <p:ext uri="{BB962C8B-B14F-4D97-AF65-F5344CB8AC3E}">
        <p14:creationId xmlns:p14="http://schemas.microsoft.com/office/powerpoint/2010/main" val="284043430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Master Facilities Planning</a:t>
            </a:r>
          </a:p>
        </p:txBody>
      </p:sp>
      <p:sp>
        <p:nvSpPr>
          <p:cNvPr id="3" name="Content Placeholder 2"/>
          <p:cNvSpPr>
            <a:spLocks noGrp="1"/>
          </p:cNvSpPr>
          <p:nvPr>
            <p:ph idx="1"/>
          </p:nvPr>
        </p:nvSpPr>
        <p:spPr/>
        <p:txBody>
          <a:bodyPr/>
          <a:lstStyle/>
          <a:p>
            <a:r>
              <a:rPr lang="en-US" dirty="0"/>
              <a:t>We have contacted various engineering &amp; architectural firms regarding facilities planning. The goal being to create a structured 7-10 year plan prioritizing major infrastructure projects based on the anticipated life cycle and total cost of ownership of all campus properties</a:t>
            </a:r>
            <a:r>
              <a:rPr lang="en-US"/>
              <a:t>. </a:t>
            </a:r>
            <a:endParaRPr lang="en-US" dirty="0"/>
          </a:p>
        </p:txBody>
      </p:sp>
    </p:spTree>
    <p:extLst>
      <p:ext uri="{BB962C8B-B14F-4D97-AF65-F5344CB8AC3E}">
        <p14:creationId xmlns:p14="http://schemas.microsoft.com/office/powerpoint/2010/main" val="205269332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Moving forward with Master Plan</a:t>
            </a:r>
          </a:p>
        </p:txBody>
      </p:sp>
      <p:sp>
        <p:nvSpPr>
          <p:cNvPr id="3" name="Content Placeholder 2"/>
          <p:cNvSpPr>
            <a:spLocks noGrp="1"/>
          </p:cNvSpPr>
          <p:nvPr>
            <p:ph idx="1"/>
          </p:nvPr>
        </p:nvSpPr>
        <p:spPr/>
        <p:txBody>
          <a:bodyPr>
            <a:normAutofit lnSpcReduction="10000"/>
          </a:bodyPr>
          <a:lstStyle/>
          <a:p>
            <a:r>
              <a:rPr lang="en-US" dirty="0"/>
              <a:t>The facilities director has reached out and is awaiting bids from several engineering firms regarding an energy audit and prioritized list for campus infrastructure challenges. The process will be:</a:t>
            </a:r>
          </a:p>
          <a:p>
            <a:pPr lvl="1"/>
            <a:r>
              <a:rPr lang="en-US" dirty="0"/>
              <a:t>Phase I - Campus Profile</a:t>
            </a:r>
          </a:p>
          <a:p>
            <a:pPr lvl="1"/>
            <a:r>
              <a:rPr lang="en-US" dirty="0"/>
              <a:t>Phase II - Assessment of Conditions</a:t>
            </a:r>
          </a:p>
          <a:p>
            <a:pPr lvl="1"/>
            <a:r>
              <a:rPr lang="en-US" dirty="0"/>
              <a:t>Phase III - Analysis of Space Needs</a:t>
            </a:r>
          </a:p>
          <a:p>
            <a:pPr lvl="1"/>
            <a:r>
              <a:rPr lang="en-US" dirty="0"/>
              <a:t>Phase IV - Facilities Master Plan Concept Alternatives</a:t>
            </a:r>
          </a:p>
          <a:p>
            <a:pPr lvl="1"/>
            <a:r>
              <a:rPr lang="en-US" dirty="0"/>
              <a:t>Phase V - Facilities Master Plan Final Recommendations</a:t>
            </a:r>
          </a:p>
        </p:txBody>
      </p:sp>
    </p:spTree>
    <p:extLst>
      <p:ext uri="{BB962C8B-B14F-4D97-AF65-F5344CB8AC3E}">
        <p14:creationId xmlns:p14="http://schemas.microsoft.com/office/powerpoint/2010/main" val="308434731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Goals of the Master Facilities Plan</a:t>
            </a:r>
          </a:p>
        </p:txBody>
      </p:sp>
      <p:sp>
        <p:nvSpPr>
          <p:cNvPr id="3" name="Content Placeholder 2"/>
          <p:cNvSpPr>
            <a:spLocks noGrp="1"/>
          </p:cNvSpPr>
          <p:nvPr>
            <p:ph idx="1"/>
          </p:nvPr>
        </p:nvSpPr>
        <p:spPr/>
        <p:txBody>
          <a:bodyPr>
            <a:normAutofit fontScale="92500"/>
          </a:bodyPr>
          <a:lstStyle/>
          <a:p>
            <a:r>
              <a:rPr lang="en-US" dirty="0"/>
              <a:t>The primary goal of this Master Facilities Plan is to develop and articulate the capital expenditures for the period 2019 - 2029 that will support the overall goals of GCCC. Initiatives established by the Plan will achieve the following</a:t>
            </a:r>
          </a:p>
          <a:p>
            <a:pPr lvl="1"/>
            <a:r>
              <a:rPr lang="en-US" dirty="0"/>
              <a:t>Support strategic academic improvements</a:t>
            </a:r>
          </a:p>
          <a:p>
            <a:pPr lvl="1"/>
            <a:r>
              <a:rPr lang="en-US" dirty="0"/>
              <a:t>Improve campus student experience</a:t>
            </a:r>
          </a:p>
          <a:p>
            <a:pPr lvl="1"/>
            <a:r>
              <a:rPr lang="en-US" dirty="0"/>
              <a:t>Achieve positive economic impact</a:t>
            </a:r>
          </a:p>
          <a:p>
            <a:pPr lvl="1"/>
            <a:r>
              <a:rPr lang="en-US" dirty="0"/>
              <a:t>Remedy space needs and building infrastructure deficiencies</a:t>
            </a:r>
          </a:p>
          <a:p>
            <a:pPr lvl="1"/>
            <a:r>
              <a:rPr lang="en-US" dirty="0"/>
              <a:t>Beautify the public realm</a:t>
            </a:r>
          </a:p>
        </p:txBody>
      </p:sp>
    </p:spTree>
    <p:extLst>
      <p:ext uri="{BB962C8B-B14F-4D97-AF65-F5344CB8AC3E}">
        <p14:creationId xmlns:p14="http://schemas.microsoft.com/office/powerpoint/2010/main" val="2792133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158754" y="808726"/>
            <a:ext cx="7648635" cy="5432829"/>
          </a:xfrm>
          <a:prstGeom prst="rect">
            <a:avLst/>
          </a:prstGeom>
        </p:spPr>
      </p:pic>
    </p:spTree>
    <p:extLst>
      <p:ext uri="{BB962C8B-B14F-4D97-AF65-F5344CB8AC3E}">
        <p14:creationId xmlns:p14="http://schemas.microsoft.com/office/powerpoint/2010/main" val="3903592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Academic Building</a:t>
            </a:r>
          </a:p>
        </p:txBody>
      </p:sp>
      <p:sp>
        <p:nvSpPr>
          <p:cNvPr id="3" name="Content Placeholder 2"/>
          <p:cNvSpPr>
            <a:spLocks noGrp="1"/>
          </p:cNvSpPr>
          <p:nvPr>
            <p:ph sz="half" idx="1"/>
          </p:nvPr>
        </p:nvSpPr>
        <p:spPr/>
        <p:txBody>
          <a:bodyPr>
            <a:normAutofit fontScale="62500" lnSpcReduction="20000"/>
          </a:bodyPr>
          <a:lstStyle/>
          <a:p>
            <a:pPr marL="0" indent="0">
              <a:buNone/>
            </a:pPr>
            <a:r>
              <a:rPr lang="en-US" b="1" u="sng" dirty="0"/>
              <a:t>ACAD</a:t>
            </a:r>
          </a:p>
          <a:p>
            <a:r>
              <a:rPr lang="en-US" dirty="0"/>
              <a:t>Constructed in 1969 – 23,403 sq. ft.</a:t>
            </a:r>
          </a:p>
          <a:p>
            <a:r>
              <a:rPr lang="en-US" dirty="0"/>
              <a:t>1986 – South end of building remodeled to include Financial Aid Offices – cosmetology moved to Penka Building.  </a:t>
            </a:r>
          </a:p>
          <a:p>
            <a:r>
              <a:rPr lang="en-US" dirty="0"/>
              <a:t>2007 – Renovation of faculty offices</a:t>
            </a:r>
          </a:p>
          <a:p>
            <a:r>
              <a:rPr lang="en-US" dirty="0"/>
              <a:t>2009- -</a:t>
            </a:r>
            <a:r>
              <a:rPr lang="en-US" dirty="0" err="1"/>
              <a:t>Finnup</a:t>
            </a:r>
            <a:r>
              <a:rPr lang="en-US" dirty="0"/>
              <a:t> Lab remodel</a:t>
            </a:r>
          </a:p>
          <a:p>
            <a:r>
              <a:rPr lang="en-US" dirty="0"/>
              <a:t>2010 - Lecture hall remodel </a:t>
            </a:r>
          </a:p>
          <a:p>
            <a:r>
              <a:rPr lang="en-US" dirty="0"/>
              <a:t>2011-  West Side renovation</a:t>
            </a:r>
          </a:p>
          <a:p>
            <a:r>
              <a:rPr lang="en-US" dirty="0"/>
              <a:t>2012 – East side renovation</a:t>
            </a:r>
          </a:p>
          <a:p>
            <a:r>
              <a:rPr lang="en-US" dirty="0"/>
              <a:t>2013 – New fire alarm system installed - 4010 ES</a:t>
            </a:r>
          </a:p>
          <a:p>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282812" y="2560320"/>
            <a:ext cx="4613785" cy="3310127"/>
          </a:xfrm>
        </p:spPr>
      </p:pic>
    </p:spTree>
    <p:extLst>
      <p:ext uri="{BB962C8B-B14F-4D97-AF65-F5344CB8AC3E}">
        <p14:creationId xmlns:p14="http://schemas.microsoft.com/office/powerpoint/2010/main" val="6839911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8416" y="644011"/>
            <a:ext cx="8775621" cy="5486401"/>
          </a:xfrm>
          <a:prstGeom prst="rect">
            <a:avLst/>
          </a:prstGeom>
        </p:spPr>
      </p:pic>
    </p:spTree>
    <p:extLst>
      <p:ext uri="{BB962C8B-B14F-4D97-AF65-F5344CB8AC3E}">
        <p14:creationId xmlns:p14="http://schemas.microsoft.com/office/powerpoint/2010/main" val="3368838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Science &amp; Math Building</a:t>
            </a: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95403" y="2560320"/>
            <a:ext cx="4476132" cy="3310128"/>
          </a:xfrm>
        </p:spPr>
      </p:pic>
      <p:sp>
        <p:nvSpPr>
          <p:cNvPr id="4" name="Content Placeholder 3"/>
          <p:cNvSpPr>
            <a:spLocks noGrp="1"/>
          </p:cNvSpPr>
          <p:nvPr>
            <p:ph sz="half" idx="2"/>
          </p:nvPr>
        </p:nvSpPr>
        <p:spPr/>
        <p:txBody>
          <a:bodyPr>
            <a:normAutofit fontScale="70000" lnSpcReduction="20000"/>
          </a:bodyPr>
          <a:lstStyle/>
          <a:p>
            <a:pPr marL="0" indent="0">
              <a:buNone/>
            </a:pPr>
            <a:r>
              <a:rPr lang="en-US" b="1" u="sng" dirty="0"/>
              <a:t>FOUS</a:t>
            </a:r>
          </a:p>
          <a:p>
            <a:r>
              <a:rPr lang="en-US" dirty="0"/>
              <a:t>Constructed in 1969 – 24,250 sq. ft.</a:t>
            </a:r>
          </a:p>
          <a:p>
            <a:r>
              <a:rPr lang="en-US" dirty="0"/>
              <a:t>Fourteen instructional areas</a:t>
            </a:r>
          </a:p>
          <a:p>
            <a:pPr lvl="1"/>
            <a:r>
              <a:rPr lang="en-US" dirty="0"/>
              <a:t>Seven labs (including police science lab) </a:t>
            </a:r>
          </a:p>
          <a:p>
            <a:pPr lvl="1"/>
            <a:r>
              <a:rPr lang="en-US" dirty="0"/>
              <a:t>Six general classrooms </a:t>
            </a:r>
          </a:p>
          <a:p>
            <a:pPr lvl="1"/>
            <a:r>
              <a:rPr lang="en-US" dirty="0"/>
              <a:t>One lecture hall – capacity 134</a:t>
            </a:r>
          </a:p>
          <a:p>
            <a:r>
              <a:rPr lang="en-US" dirty="0"/>
              <a:t>2009 –2010 - Renovated 3 science labs, lecture hall, ADA restrooms, classrooms, greenhouse and installation of airlock entrances</a:t>
            </a:r>
          </a:p>
          <a:p>
            <a:r>
              <a:rPr lang="en-US" dirty="0"/>
              <a:t>2010 - New fire alarm system installed – 4010ES</a:t>
            </a:r>
          </a:p>
          <a:p>
            <a:pPr marL="0" indent="0">
              <a:buNone/>
            </a:pPr>
            <a:endParaRPr lang="en-US" dirty="0"/>
          </a:p>
        </p:txBody>
      </p:sp>
    </p:spTree>
    <p:extLst>
      <p:ext uri="{BB962C8B-B14F-4D97-AF65-F5344CB8AC3E}">
        <p14:creationId xmlns:p14="http://schemas.microsoft.com/office/powerpoint/2010/main" val="42520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9535" y="737419"/>
            <a:ext cx="9733935" cy="5427408"/>
          </a:xfrm>
          <a:prstGeom prst="rect">
            <a:avLst/>
          </a:prstGeom>
        </p:spPr>
      </p:pic>
    </p:spTree>
    <p:extLst>
      <p:ext uri="{BB962C8B-B14F-4D97-AF65-F5344CB8AC3E}">
        <p14:creationId xmlns:p14="http://schemas.microsoft.com/office/powerpoint/2010/main" val="1119137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GCCC MAIN CAMPUS QUAD</a:t>
            </a: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25247" b="25247"/>
          <a:stretch>
            <a:fillRect/>
          </a:stretch>
        </p:blipFill>
        <p:spPr/>
      </p:pic>
      <p:sp>
        <p:nvSpPr>
          <p:cNvPr id="4" name="Text Placeholder 3"/>
          <p:cNvSpPr>
            <a:spLocks noGrp="1"/>
          </p:cNvSpPr>
          <p:nvPr>
            <p:ph type="body" sz="half" idx="2"/>
          </p:nvPr>
        </p:nvSpPr>
        <p:spPr/>
        <p:txBody>
          <a:bodyPr/>
          <a:lstStyle/>
          <a:p>
            <a:r>
              <a:rPr lang="en-US" dirty="0"/>
              <a:t>2018</a:t>
            </a:r>
          </a:p>
        </p:txBody>
      </p:sp>
    </p:spTree>
    <p:extLst>
      <p:ext uri="{BB962C8B-B14F-4D97-AF65-F5344CB8AC3E}">
        <p14:creationId xmlns:p14="http://schemas.microsoft.com/office/powerpoint/2010/main" val="16192501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45355" y="1089025"/>
            <a:ext cx="3717925" cy="927500"/>
          </a:xfrm>
        </p:spPr>
        <p:txBody>
          <a:bodyPr>
            <a:normAutofit/>
          </a:bodyPr>
          <a:lstStyle/>
          <a:p>
            <a:r>
              <a:rPr lang="en-US" sz="3200" u="sng" dirty="0"/>
              <a:t>GCCC Library</a:t>
            </a:r>
          </a:p>
        </p:txBody>
      </p:sp>
      <p:pic>
        <p:nvPicPr>
          <p:cNvPr id="5" name="Content Placeholder 4"/>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5701508" y="1089025"/>
            <a:ext cx="5545137" cy="4679950"/>
          </a:xfrm>
        </p:spPr>
      </p:pic>
      <p:sp>
        <p:nvSpPr>
          <p:cNvPr id="4" name="Text Placeholder 3"/>
          <p:cNvSpPr>
            <a:spLocks noGrp="1"/>
          </p:cNvSpPr>
          <p:nvPr>
            <p:ph type="body" sz="half" idx="4294967295"/>
          </p:nvPr>
        </p:nvSpPr>
        <p:spPr>
          <a:xfrm>
            <a:off x="945355" y="1973556"/>
            <a:ext cx="4341209" cy="3839847"/>
          </a:xfrm>
        </p:spPr>
        <p:txBody>
          <a:bodyPr>
            <a:normAutofit fontScale="47500" lnSpcReduction="20000"/>
          </a:bodyPr>
          <a:lstStyle/>
          <a:p>
            <a:pPr algn="l"/>
            <a:r>
              <a:rPr lang="en-US" b="1" u="sng" dirty="0"/>
              <a:t>SAFL LIBRARY</a:t>
            </a:r>
          </a:p>
          <a:p>
            <a:pPr marL="285750" indent="-285750" algn="l">
              <a:buFont typeface="Arial" panose="020B0604020202020204" pitchFamily="34" charset="0"/>
              <a:buChar char="•"/>
            </a:pPr>
            <a:r>
              <a:rPr lang="en-US" dirty="0"/>
              <a:t>Constructed in 1969 – 19,416 sq. ft.</a:t>
            </a:r>
          </a:p>
          <a:p>
            <a:pPr marL="285750" indent="-285750" algn="l">
              <a:buFont typeface="Arial" panose="020B0604020202020204" pitchFamily="34" charset="0"/>
              <a:buChar char="•"/>
            </a:pPr>
            <a:r>
              <a:rPr lang="en-US" dirty="0"/>
              <a:t>Designed to be enlarged by an addition to the west.  Also, provisions were built into the building to allow the construction of a loft area in the west portion of the reading room</a:t>
            </a:r>
          </a:p>
          <a:p>
            <a:pPr marL="285750" indent="-285750" algn="l">
              <a:buFont typeface="Arial" panose="020B0604020202020204" pitchFamily="34" charset="0"/>
              <a:buChar char="•"/>
            </a:pPr>
            <a:r>
              <a:rPr lang="en-US" dirty="0"/>
              <a:t>In its original design, the library contained several offices and storage areas.  </a:t>
            </a:r>
          </a:p>
          <a:p>
            <a:pPr marL="285750" indent="-285750" algn="l">
              <a:buFont typeface="Arial" panose="020B0604020202020204" pitchFamily="34" charset="0"/>
              <a:buChar char="•"/>
            </a:pPr>
            <a:r>
              <a:rPr lang="en-US" dirty="0"/>
              <a:t>1980 - Two areas were remodeled to accommodate ROTC.  The library also houses the GC Historical Society, teacher offices, the computer terminal, public relations, two study skills areas, two conference rooms and the career center</a:t>
            </a:r>
          </a:p>
          <a:p>
            <a:pPr marL="285750" indent="-285750" algn="l">
              <a:buFont typeface="Arial" panose="020B0604020202020204" pitchFamily="34" charset="0"/>
              <a:buChar char="•"/>
            </a:pPr>
            <a:r>
              <a:rPr lang="en-US" dirty="0"/>
              <a:t>1988 – Offices added to the main lobby</a:t>
            </a:r>
          </a:p>
          <a:p>
            <a:pPr marL="285750" indent="-285750" algn="l">
              <a:buFont typeface="Arial" panose="020B0604020202020204" pitchFamily="34" charset="0"/>
              <a:buChar char="•"/>
            </a:pPr>
            <a:r>
              <a:rPr lang="en-US" dirty="0"/>
              <a:t>1990 – Converted restrooms to handicap accessible </a:t>
            </a:r>
          </a:p>
          <a:p>
            <a:pPr marL="285750" indent="-285750" algn="l">
              <a:buFont typeface="Arial" panose="020B0604020202020204" pitchFamily="34" charset="0"/>
              <a:buChar char="•"/>
            </a:pPr>
            <a:r>
              <a:rPr lang="en-US" dirty="0"/>
              <a:t>2002 – Renovation to replace carpet and install in-floor utility duct</a:t>
            </a:r>
          </a:p>
          <a:p>
            <a:pPr marL="285750" indent="-285750" algn="l">
              <a:buFont typeface="Arial" panose="020B0604020202020204" pitchFamily="34" charset="0"/>
              <a:buChar char="•"/>
            </a:pPr>
            <a:r>
              <a:rPr lang="en-US" dirty="0"/>
              <a:t>2004 – Electrical upgrades, painting &amp; carpet</a:t>
            </a:r>
          </a:p>
          <a:p>
            <a:pPr marL="285750" indent="-285750" algn="l">
              <a:buFont typeface="Arial" panose="020B0604020202020204" pitchFamily="34" charset="0"/>
              <a:buChar char="•"/>
            </a:pPr>
            <a:r>
              <a:rPr lang="en-US" dirty="0"/>
              <a:t>2017 – Roof Replacement</a:t>
            </a:r>
          </a:p>
          <a:p>
            <a:pPr marL="285750" indent="-285750" algn="l">
              <a:buFont typeface="Arial" panose="020B0604020202020204" pitchFamily="34" charset="0"/>
              <a:buChar char="•"/>
            </a:pPr>
            <a:r>
              <a:rPr lang="en-US" dirty="0"/>
              <a:t>2021 – FHSU Transfer Center Remodel </a:t>
            </a:r>
          </a:p>
          <a:p>
            <a:endParaRPr lang="en-US" dirty="0"/>
          </a:p>
        </p:txBody>
      </p:sp>
    </p:spTree>
    <p:extLst>
      <p:ext uri="{BB962C8B-B14F-4D97-AF65-F5344CB8AC3E}">
        <p14:creationId xmlns:p14="http://schemas.microsoft.com/office/powerpoint/2010/main" val="16316720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7318" y="678426"/>
            <a:ext cx="6490447" cy="5476568"/>
          </a:xfrm>
          <a:prstGeom prst="rect">
            <a:avLst/>
          </a:prstGeom>
        </p:spPr>
      </p:pic>
    </p:spTree>
    <p:extLst>
      <p:ext uri="{BB962C8B-B14F-4D97-AF65-F5344CB8AC3E}">
        <p14:creationId xmlns:p14="http://schemas.microsoft.com/office/powerpoint/2010/main" val="31815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GCCC Master Facilities </a:t>
            </a:r>
          </a:p>
        </p:txBody>
      </p:sp>
      <p:sp>
        <p:nvSpPr>
          <p:cNvPr id="3" name="Subtitle 2"/>
          <p:cNvSpPr>
            <a:spLocks noGrp="1"/>
          </p:cNvSpPr>
          <p:nvPr>
            <p:ph type="subTitle" idx="1"/>
          </p:nvPr>
        </p:nvSpPr>
        <p:spPr/>
        <p:txBody>
          <a:bodyPr/>
          <a:lstStyle/>
          <a:p>
            <a:r>
              <a:rPr lang="en-US" dirty="0"/>
              <a:t>2020</a:t>
            </a:r>
          </a:p>
        </p:txBody>
      </p:sp>
    </p:spTree>
    <p:extLst>
      <p:ext uri="{BB962C8B-B14F-4D97-AF65-F5344CB8AC3E}">
        <p14:creationId xmlns:p14="http://schemas.microsoft.com/office/powerpoint/2010/main" val="35075039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83173" y="957607"/>
            <a:ext cx="3717925" cy="1168400"/>
          </a:xfrm>
        </p:spPr>
        <p:txBody>
          <a:bodyPr>
            <a:normAutofit/>
          </a:bodyPr>
          <a:lstStyle/>
          <a:p>
            <a:r>
              <a:rPr lang="en-US" sz="3200" u="sng" dirty="0"/>
              <a:t> Joyce Fine Arts</a:t>
            </a:r>
          </a:p>
        </p:txBody>
      </p:sp>
      <p:pic>
        <p:nvPicPr>
          <p:cNvPr id="5" name="Content Placeholder 4"/>
          <p:cNvPicPr>
            <a:picLocks noGrp="1" noChangeAspect="1"/>
          </p:cNvPicPr>
          <p:nvPr>
            <p:ph idx="4294967295"/>
          </p:nvPr>
        </p:nvPicPr>
        <p:blipFill rotWithShape="1">
          <a:blip r:embed="rId2">
            <a:extLst>
              <a:ext uri="{28A0092B-C50C-407E-A947-70E740481C1C}">
                <a14:useLocalDpi xmlns:a14="http://schemas.microsoft.com/office/drawing/2010/main" val="0"/>
              </a:ext>
            </a:extLst>
          </a:blip>
          <a:srcRect l="8386"/>
          <a:stretch/>
        </p:blipFill>
        <p:spPr>
          <a:xfrm>
            <a:off x="7590903" y="956735"/>
            <a:ext cx="3170237" cy="2471737"/>
          </a:xfrm>
        </p:spPr>
      </p:pic>
      <p:sp>
        <p:nvSpPr>
          <p:cNvPr id="4" name="Text Placeholder 3"/>
          <p:cNvSpPr>
            <a:spLocks noGrp="1"/>
          </p:cNvSpPr>
          <p:nvPr>
            <p:ph type="body" sz="half" idx="4294967295"/>
          </p:nvPr>
        </p:nvSpPr>
        <p:spPr>
          <a:xfrm>
            <a:off x="883173" y="2052743"/>
            <a:ext cx="3878263" cy="3314700"/>
          </a:xfrm>
        </p:spPr>
        <p:txBody>
          <a:bodyPr>
            <a:normAutofit fontScale="25000" lnSpcReduction="20000"/>
          </a:bodyPr>
          <a:lstStyle/>
          <a:p>
            <a:pPr algn="l"/>
            <a:endParaRPr lang="en-US" b="1" u="sng" dirty="0"/>
          </a:p>
          <a:p>
            <a:pPr marL="285750" indent="-285750" algn="l">
              <a:buFont typeface="Arial" panose="020B0604020202020204" pitchFamily="34" charset="0"/>
              <a:buChar char="•"/>
            </a:pPr>
            <a:r>
              <a:rPr lang="en-US" sz="4000" dirty="0"/>
              <a:t>Constructed in 1969 – 27,522 sq. ft. (including basement &amp; 2nd floor)</a:t>
            </a:r>
          </a:p>
          <a:p>
            <a:pPr marL="285750" indent="-285750" algn="l">
              <a:buFont typeface="Arial" panose="020B0604020202020204" pitchFamily="34" charset="0"/>
              <a:buChar char="•"/>
            </a:pPr>
            <a:r>
              <a:rPr lang="en-US" sz="4000" dirty="0"/>
              <a:t>308 theater capacity</a:t>
            </a:r>
          </a:p>
          <a:p>
            <a:pPr marL="285750" indent="-285750" algn="l">
              <a:buFont typeface="Arial" panose="020B0604020202020204" pitchFamily="34" charset="0"/>
              <a:buChar char="•"/>
            </a:pPr>
            <a:r>
              <a:rPr lang="en-US" sz="4000" dirty="0"/>
              <a:t>9 instructional areas (including auditorium)</a:t>
            </a:r>
          </a:p>
          <a:p>
            <a:pPr marL="285750" indent="-285750" algn="l">
              <a:buFont typeface="Arial" panose="020B0604020202020204" pitchFamily="34" charset="0"/>
              <a:buChar char="•"/>
            </a:pPr>
            <a:r>
              <a:rPr lang="en-US" sz="4000" dirty="0"/>
              <a:t>1985 - Added west wing and north east classrooms</a:t>
            </a:r>
          </a:p>
          <a:p>
            <a:pPr marL="285750" indent="-285750" algn="l">
              <a:buFont typeface="Arial" panose="020B0604020202020204" pitchFamily="34" charset="0"/>
              <a:buChar char="•"/>
            </a:pPr>
            <a:r>
              <a:rPr lang="en-US" sz="4000" dirty="0"/>
              <a:t>2003 – Renovation of roofing and roof vents</a:t>
            </a:r>
          </a:p>
          <a:p>
            <a:pPr marL="285750" indent="-285750" algn="l">
              <a:buFont typeface="Arial" panose="020B0604020202020204" pitchFamily="34" charset="0"/>
              <a:buChar char="•"/>
            </a:pPr>
            <a:r>
              <a:rPr lang="en-US" sz="4000" dirty="0"/>
              <a:t>2004 – Auditorium renovation  – flooring, paint, reupholster seating, wall fixtures, strip and refinish stage, sound soak, replace tile in lobby </a:t>
            </a:r>
          </a:p>
          <a:p>
            <a:pPr marL="285750" indent="-285750" algn="l">
              <a:buFont typeface="Arial" panose="020B0604020202020204" pitchFamily="34" charset="0"/>
              <a:buChar char="•"/>
            </a:pPr>
            <a:r>
              <a:rPr lang="en-US" sz="4000" dirty="0"/>
              <a:t>2009 – Gas kiln installed – kiln room remodel </a:t>
            </a:r>
          </a:p>
          <a:p>
            <a:pPr marL="285750" indent="-285750" algn="l">
              <a:buFont typeface="Arial" panose="020B0604020202020204" pitchFamily="34" charset="0"/>
              <a:buChar char="•"/>
            </a:pPr>
            <a:r>
              <a:rPr lang="en-US" sz="4000" dirty="0"/>
              <a:t>2011 – Remodel faculty office area </a:t>
            </a:r>
          </a:p>
          <a:p>
            <a:pPr marL="285750" indent="-285750" algn="l">
              <a:buFont typeface="Arial" panose="020B0604020202020204" pitchFamily="34" charset="0"/>
              <a:buChar char="•"/>
            </a:pPr>
            <a:r>
              <a:rPr lang="en-US" sz="4000" dirty="0"/>
              <a:t>2012 – New fire alarm system installed - 4010 ES</a:t>
            </a:r>
          </a:p>
          <a:p>
            <a:pPr marL="285750" indent="-285750" algn="l">
              <a:buFont typeface="Arial" panose="020B0604020202020204" pitchFamily="34" charset="0"/>
              <a:buChar char="•"/>
            </a:pPr>
            <a:r>
              <a:rPr lang="en-US" sz="4000" dirty="0"/>
              <a:t>2021– Repainted the auditorium walls and trim</a:t>
            </a:r>
          </a:p>
          <a:p>
            <a:pPr marL="742950" lvl="1" indent="-285750">
              <a:buFont typeface="Arial" panose="020B0604020202020204" pitchFamily="34" charset="0"/>
              <a:buChar char="•"/>
            </a:pPr>
            <a:r>
              <a:rPr lang="en-US" sz="3600" dirty="0"/>
              <a:t>Replaced seating in auditorium </a:t>
            </a:r>
          </a:p>
          <a:p>
            <a:pPr marL="742950" lvl="1" indent="-285750">
              <a:buFont typeface="Arial" panose="020B0604020202020204" pitchFamily="34" charset="0"/>
              <a:buChar char="•"/>
            </a:pPr>
            <a:r>
              <a:rPr lang="en-US" sz="3600" dirty="0"/>
              <a:t>Installed carpet </a:t>
            </a:r>
          </a:p>
          <a:p>
            <a:pPr marL="742950" lvl="1" indent="-285750">
              <a:buFont typeface="Arial" panose="020B0604020202020204" pitchFamily="34" charset="0"/>
              <a:buChar char="•"/>
            </a:pPr>
            <a:r>
              <a:rPr lang="en-US" sz="3600" dirty="0"/>
              <a:t>Repainted the Cleft art installation</a:t>
            </a:r>
            <a:r>
              <a:rPr lang="en-US" sz="3200" dirty="0"/>
              <a:t>	</a:t>
            </a:r>
            <a:endParaRPr lang="en-US" sz="2000" dirty="0"/>
          </a:p>
          <a:p>
            <a:pPr marL="285750" indent="-285750" algn="l">
              <a:buFont typeface="Arial" panose="020B0604020202020204" pitchFamily="34" charset="0"/>
              <a:buChar char="•"/>
            </a:pPr>
            <a:endParaRPr lang="en-US" dirty="0"/>
          </a:p>
        </p:txBody>
      </p:sp>
      <p:pic>
        <p:nvPicPr>
          <p:cNvPr id="3" name="Picture 2">
            <a:extLst>
              <a:ext uri="{FF2B5EF4-FFF2-40B4-BE49-F238E27FC236}">
                <a16:creationId xmlns:a16="http://schemas.microsoft.com/office/drawing/2014/main" id="{42B9397E-75B7-4B9E-B145-127B5C05167C}"/>
              </a:ext>
            </a:extLst>
          </p:cNvPr>
          <p:cNvPicPr>
            <a:picLocks noChangeAspect="1"/>
          </p:cNvPicPr>
          <p:nvPr/>
        </p:nvPicPr>
        <p:blipFill>
          <a:blip r:embed="rId3"/>
          <a:stretch>
            <a:fillRect/>
          </a:stretch>
        </p:blipFill>
        <p:spPr>
          <a:xfrm>
            <a:off x="5542825" y="3552154"/>
            <a:ext cx="5213665" cy="2535379"/>
          </a:xfrm>
          <a:prstGeom prst="rect">
            <a:avLst/>
          </a:prstGeom>
        </p:spPr>
      </p:pic>
      <p:pic>
        <p:nvPicPr>
          <p:cNvPr id="6" name="Picture 5">
            <a:extLst>
              <a:ext uri="{FF2B5EF4-FFF2-40B4-BE49-F238E27FC236}">
                <a16:creationId xmlns:a16="http://schemas.microsoft.com/office/drawing/2014/main" id="{12DA4684-BC07-491E-A7A8-E8062ADBBB12}"/>
              </a:ext>
            </a:extLst>
          </p:cNvPr>
          <p:cNvPicPr>
            <a:picLocks noChangeAspect="1"/>
          </p:cNvPicPr>
          <p:nvPr/>
        </p:nvPicPr>
        <p:blipFill>
          <a:blip r:embed="rId4"/>
          <a:stretch>
            <a:fillRect/>
          </a:stretch>
        </p:blipFill>
        <p:spPr>
          <a:xfrm>
            <a:off x="5586002" y="956735"/>
            <a:ext cx="1882281" cy="2472265"/>
          </a:xfrm>
          <a:prstGeom prst="rect">
            <a:avLst/>
          </a:prstGeom>
        </p:spPr>
      </p:pic>
    </p:spTree>
    <p:extLst>
      <p:ext uri="{BB962C8B-B14F-4D97-AF65-F5344CB8AC3E}">
        <p14:creationId xmlns:p14="http://schemas.microsoft.com/office/powerpoint/2010/main" val="2500814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6671" y="668594"/>
            <a:ext cx="10058400" cy="5427406"/>
          </a:xfrm>
          <a:prstGeom prst="rect">
            <a:avLst/>
          </a:prstGeom>
        </p:spPr>
      </p:pic>
    </p:spTree>
    <p:extLst>
      <p:ext uri="{BB962C8B-B14F-4D97-AF65-F5344CB8AC3E}">
        <p14:creationId xmlns:p14="http://schemas.microsoft.com/office/powerpoint/2010/main" val="12816055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Beth Tedrow Student Center</a:t>
            </a: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98575" y="2642923"/>
            <a:ext cx="4718050" cy="3145366"/>
          </a:xfrm>
        </p:spPr>
      </p:pic>
      <p:sp>
        <p:nvSpPr>
          <p:cNvPr id="4" name="Content Placeholder 3"/>
          <p:cNvSpPr>
            <a:spLocks noGrp="1"/>
          </p:cNvSpPr>
          <p:nvPr>
            <p:ph sz="half" idx="2"/>
          </p:nvPr>
        </p:nvSpPr>
        <p:spPr/>
        <p:txBody>
          <a:bodyPr>
            <a:normAutofit fontScale="47500" lnSpcReduction="20000"/>
          </a:bodyPr>
          <a:lstStyle/>
          <a:p>
            <a:pPr marL="0" indent="0">
              <a:buNone/>
            </a:pPr>
            <a:r>
              <a:rPr lang="en-US" b="1" u="sng" dirty="0"/>
              <a:t>BTSC</a:t>
            </a:r>
          </a:p>
          <a:p>
            <a:r>
              <a:rPr lang="en-US" dirty="0"/>
              <a:t>Constructed 1969 – 17,986 sq. ft.</a:t>
            </a:r>
          </a:p>
          <a:p>
            <a:r>
              <a:rPr lang="en-US" dirty="0"/>
              <a:t>Student center houses cafeteria, kitchen, student lounge, game room, snack bar, bookstore and several offices</a:t>
            </a:r>
          </a:p>
          <a:p>
            <a:r>
              <a:rPr lang="en-US" dirty="0"/>
              <a:t>Dining room ix 84 Ft X 53 ft. = with seating capacity of 300 people  </a:t>
            </a:r>
          </a:p>
          <a:p>
            <a:r>
              <a:rPr lang="en-US" dirty="0"/>
              <a:t>1990 – Remodel – removed walls, relocated game room, moved computer room, resurfaced parking lot </a:t>
            </a:r>
          </a:p>
          <a:p>
            <a:r>
              <a:rPr lang="en-US" dirty="0"/>
              <a:t>2003 – Addition to the Student Center</a:t>
            </a:r>
          </a:p>
          <a:p>
            <a:r>
              <a:rPr lang="en-US" dirty="0"/>
              <a:t>2004 – Outdoor recreational facilities installed</a:t>
            </a:r>
          </a:p>
          <a:p>
            <a:r>
              <a:rPr lang="en-US" dirty="0"/>
              <a:t>2006 – Added court lighting</a:t>
            </a:r>
          </a:p>
          <a:p>
            <a:r>
              <a:rPr lang="en-US" dirty="0"/>
              <a:t>2011 – Kitchen renovation – replaced drains and electrical, installed new dishwasher</a:t>
            </a:r>
          </a:p>
          <a:p>
            <a:r>
              <a:rPr lang="en-US" dirty="0"/>
              <a:t>2015 - Remodeled lobby and moved bookstore to main floor – Revenue Bonds</a:t>
            </a:r>
          </a:p>
          <a:p>
            <a:endParaRPr lang="en-US" dirty="0"/>
          </a:p>
        </p:txBody>
      </p:sp>
    </p:spTree>
    <p:extLst>
      <p:ext uri="{BB962C8B-B14F-4D97-AF65-F5344CB8AC3E}">
        <p14:creationId xmlns:p14="http://schemas.microsoft.com/office/powerpoint/2010/main" val="11667674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1716" y="766391"/>
            <a:ext cx="10087897" cy="5325218"/>
          </a:xfrm>
          <a:prstGeom prst="rect">
            <a:avLst/>
          </a:prstGeom>
        </p:spPr>
      </p:pic>
    </p:spTree>
    <p:extLst>
      <p:ext uri="{BB962C8B-B14F-4D97-AF65-F5344CB8AC3E}">
        <p14:creationId xmlns:p14="http://schemas.microsoft.com/office/powerpoint/2010/main" val="15119755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&amp; Community Service Center/Administration</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18138" y="1388533"/>
            <a:ext cx="5470525" cy="4491156"/>
          </a:xfrm>
        </p:spPr>
      </p:pic>
      <p:sp>
        <p:nvSpPr>
          <p:cNvPr id="4" name="Text Placeholder 3"/>
          <p:cNvSpPr>
            <a:spLocks noGrp="1"/>
          </p:cNvSpPr>
          <p:nvPr>
            <p:ph type="body" sz="half" idx="2"/>
          </p:nvPr>
        </p:nvSpPr>
        <p:spPr>
          <a:xfrm>
            <a:off x="1293811" y="3031064"/>
            <a:ext cx="3718455" cy="2848625"/>
          </a:xfrm>
        </p:spPr>
        <p:txBody>
          <a:bodyPr>
            <a:normAutofit fontScale="85000" lnSpcReduction="20000"/>
          </a:bodyPr>
          <a:lstStyle/>
          <a:p>
            <a:pPr algn="l"/>
            <a:r>
              <a:rPr lang="en-US" b="1" u="sng" dirty="0"/>
              <a:t>SCSC &amp; ADMIN</a:t>
            </a:r>
            <a:endParaRPr lang="en-US" dirty="0"/>
          </a:p>
          <a:p>
            <a:pPr algn="l"/>
            <a:r>
              <a:rPr lang="en-US" dirty="0"/>
              <a:t>Constructed in 1969 – 6,927 sq. ft.</a:t>
            </a:r>
          </a:p>
          <a:p>
            <a:pPr algn="l"/>
            <a:r>
              <a:rPr lang="en-US" dirty="0"/>
              <a:t>2004 – east parking lot to concrete</a:t>
            </a:r>
          </a:p>
          <a:p>
            <a:pPr algn="l"/>
            <a:r>
              <a:rPr lang="en-US" dirty="0"/>
              <a:t>2005 – remodel business office</a:t>
            </a:r>
          </a:p>
          <a:p>
            <a:pPr algn="l"/>
            <a:r>
              <a:rPr lang="en-US" dirty="0"/>
              <a:t>2012 – relocated President’s Office – endowment association</a:t>
            </a:r>
          </a:p>
          <a:p>
            <a:pPr algn="l"/>
            <a:r>
              <a:rPr lang="en-US" dirty="0"/>
              <a:t>Student Community Service Center (Front Door)</a:t>
            </a:r>
          </a:p>
          <a:p>
            <a:pPr algn="l"/>
            <a:r>
              <a:rPr lang="en-US" dirty="0"/>
              <a:t>2006 addition to Administration Building – upper floor serves continuing education, main floor student services and basement serves GED and adult education </a:t>
            </a:r>
          </a:p>
        </p:txBody>
      </p:sp>
    </p:spTree>
    <p:extLst>
      <p:ext uri="{BB962C8B-B14F-4D97-AF65-F5344CB8AC3E}">
        <p14:creationId xmlns:p14="http://schemas.microsoft.com/office/powerpoint/2010/main" val="36388556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414" y="1259096"/>
            <a:ext cx="10058400" cy="4266231"/>
          </a:xfrm>
          <a:prstGeom prst="rect">
            <a:avLst/>
          </a:prstGeom>
        </p:spPr>
      </p:pic>
    </p:spTree>
    <p:extLst>
      <p:ext uri="{BB962C8B-B14F-4D97-AF65-F5344CB8AC3E}">
        <p14:creationId xmlns:p14="http://schemas.microsoft.com/office/powerpoint/2010/main" val="23571672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8682" y="658760"/>
            <a:ext cx="5504330" cy="5525729"/>
          </a:xfrm>
          <a:prstGeom prst="rect">
            <a:avLst/>
          </a:prstGeom>
        </p:spPr>
      </p:pic>
    </p:spTree>
    <p:extLst>
      <p:ext uri="{BB962C8B-B14F-4D97-AF65-F5344CB8AC3E}">
        <p14:creationId xmlns:p14="http://schemas.microsoft.com/office/powerpoint/2010/main" val="18550499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4565" y="786581"/>
            <a:ext cx="6902823" cy="5279922"/>
          </a:xfrm>
          <a:prstGeom prst="rect">
            <a:avLst/>
          </a:prstGeom>
        </p:spPr>
      </p:pic>
    </p:spTree>
    <p:extLst>
      <p:ext uri="{BB962C8B-B14F-4D97-AF65-F5344CB8AC3E}">
        <p14:creationId xmlns:p14="http://schemas.microsoft.com/office/powerpoint/2010/main" val="16804362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1420A-8587-4DC5-8D71-E6D1DCE1A01A}"/>
              </a:ext>
            </a:extLst>
          </p:cNvPr>
          <p:cNvSpPr>
            <a:spLocks noGrp="1"/>
          </p:cNvSpPr>
          <p:nvPr>
            <p:ph type="title" idx="4294967295"/>
          </p:nvPr>
        </p:nvSpPr>
        <p:spPr>
          <a:xfrm>
            <a:off x="908344" y="1364840"/>
            <a:ext cx="3717925" cy="1033189"/>
          </a:xfrm>
        </p:spPr>
        <p:txBody>
          <a:bodyPr>
            <a:normAutofit fontScale="90000"/>
          </a:bodyPr>
          <a:lstStyle/>
          <a:p>
            <a:r>
              <a:rPr lang="en-US" sz="2700" u="sng" dirty="0"/>
              <a:t>Quad Tunnel Cap &amp; </a:t>
            </a:r>
            <a:br>
              <a:rPr lang="en-US" sz="2700" u="sng" dirty="0"/>
            </a:br>
            <a:r>
              <a:rPr lang="en-US" sz="2700" u="sng" dirty="0"/>
              <a:t>Hydronic Pipe Replacement </a:t>
            </a:r>
            <a:br>
              <a:rPr kumimoji="0" lang="en-US" sz="2400" b="1" i="0" u="sng" strike="noStrike" kern="1200" cap="none" spc="0" normalizeH="0" baseline="0" noProof="0" dirty="0">
                <a:ln>
                  <a:noFill/>
                </a:ln>
                <a:solidFill>
                  <a:prstClr val="black"/>
                </a:solidFill>
                <a:effectLst/>
                <a:uLnTx/>
                <a:uFillTx/>
                <a:latin typeface="Bebas Neue Regular"/>
                <a:ea typeface="+mn-ea"/>
                <a:cs typeface="Bebas Neue Regular"/>
              </a:rPr>
            </a:br>
            <a:br>
              <a:rPr kumimoji="0" lang="en-US" sz="2400" b="1" i="0" u="sng" strike="noStrike" kern="1200" cap="none" spc="0" normalizeH="0" baseline="0" noProof="0" dirty="0">
                <a:ln>
                  <a:noFill/>
                </a:ln>
                <a:solidFill>
                  <a:prstClr val="black"/>
                </a:solidFill>
                <a:effectLst/>
                <a:uLnTx/>
                <a:uFillTx/>
                <a:latin typeface="Bebas Neue Regular"/>
                <a:ea typeface="+mn-ea"/>
                <a:cs typeface="Bebas Neue Regular"/>
              </a:rPr>
            </a:br>
            <a:endParaRPr lang="en-US" u="sng" dirty="0"/>
          </a:p>
        </p:txBody>
      </p:sp>
      <p:pic>
        <p:nvPicPr>
          <p:cNvPr id="5" name="Content Placeholder 4">
            <a:extLst>
              <a:ext uri="{FF2B5EF4-FFF2-40B4-BE49-F238E27FC236}">
                <a16:creationId xmlns:a16="http://schemas.microsoft.com/office/drawing/2014/main" id="{DA864CD6-D949-4F61-95EA-65FA3349DD60}"/>
              </a:ext>
            </a:extLst>
          </p:cNvPr>
          <p:cNvPicPr>
            <a:picLocks noGrp="1" noChangeAspect="1"/>
          </p:cNvPicPr>
          <p:nvPr>
            <p:ph idx="4294967295"/>
          </p:nvPr>
        </p:nvPicPr>
        <p:blipFill>
          <a:blip r:embed="rId2"/>
          <a:stretch>
            <a:fillRect/>
          </a:stretch>
        </p:blipFill>
        <p:spPr>
          <a:xfrm>
            <a:off x="8309332" y="1007534"/>
            <a:ext cx="2895600" cy="4546600"/>
          </a:xfrm>
          <a:prstGeom prst="rect">
            <a:avLst/>
          </a:prstGeom>
        </p:spPr>
      </p:pic>
      <p:sp>
        <p:nvSpPr>
          <p:cNvPr id="4" name="Text Placeholder 3">
            <a:extLst>
              <a:ext uri="{FF2B5EF4-FFF2-40B4-BE49-F238E27FC236}">
                <a16:creationId xmlns:a16="http://schemas.microsoft.com/office/drawing/2014/main" id="{D270B1F7-209B-46D9-932A-30A17C63702F}"/>
              </a:ext>
            </a:extLst>
          </p:cNvPr>
          <p:cNvSpPr>
            <a:spLocks noGrp="1"/>
          </p:cNvSpPr>
          <p:nvPr>
            <p:ph type="body" sz="half" idx="4294967295"/>
          </p:nvPr>
        </p:nvSpPr>
        <p:spPr>
          <a:xfrm>
            <a:off x="857543" y="2006599"/>
            <a:ext cx="4295797" cy="3685691"/>
          </a:xfrm>
        </p:spPr>
        <p:txBody>
          <a:bodyPr>
            <a:norm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400" dirty="0"/>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2017 – Phase 1 of the Tunnel cap replacement </a:t>
            </a:r>
          </a:p>
          <a:p>
            <a:pPr marL="800100" lvl="1" indent="-342900" defTabSz="914400">
              <a:spcBef>
                <a:spcPts val="0"/>
              </a:spcBef>
              <a:spcAft>
                <a:spcPts val="0"/>
              </a:spcAft>
              <a:buClrTx/>
              <a:buSzTx/>
              <a:buFont typeface="Arial" panose="020B0604020202020204" pitchFamily="34" charset="0"/>
              <a:buChar char="•"/>
              <a:defRPr/>
            </a:pPr>
            <a:r>
              <a:rPr lang="en-US" sz="1000" dirty="0"/>
              <a:t>Removed and replaced pedestrian sidewalks in the campus Quad that also serve as the utility tunnel cap</a:t>
            </a:r>
          </a:p>
          <a:p>
            <a:pPr marL="800100" lvl="1" indent="-342900" defTabSz="914400">
              <a:spcBef>
                <a:spcPts val="0"/>
              </a:spcBef>
              <a:spcAft>
                <a:spcPts val="0"/>
              </a:spcAft>
              <a:buClrTx/>
              <a:buSzTx/>
              <a:buFont typeface="Arial" panose="020B0604020202020204" pitchFamily="34" charset="0"/>
              <a:buChar char="•"/>
              <a:defRPr/>
            </a:pPr>
            <a:r>
              <a:rPr lang="en-US" sz="1000" dirty="0"/>
              <a:t>Replaced 750 feet of the hot side Hydronic piping.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2019 – Phase 2 of the Tunnel cap replacement </a:t>
            </a:r>
          </a:p>
          <a:p>
            <a:pPr marL="800100" lvl="1" indent="-342900" defTabSz="914400">
              <a:spcBef>
                <a:spcPts val="0"/>
              </a:spcBef>
              <a:spcAft>
                <a:spcPts val="0"/>
              </a:spcAft>
              <a:buClrTx/>
              <a:buSzTx/>
              <a:buFont typeface="Arial" panose="020B0604020202020204" pitchFamily="34" charset="0"/>
              <a:buChar char="•"/>
              <a:defRPr/>
            </a:pPr>
            <a:r>
              <a:rPr lang="en-US" sz="1000" dirty="0"/>
              <a:t>Removed and replaced pedestrian sidewalks in the campus Quad that also serve as the utility tunnel cap.</a:t>
            </a:r>
          </a:p>
          <a:p>
            <a:pPr marL="800100" lvl="1" indent="-342900" defTabSz="914400">
              <a:spcBef>
                <a:spcPts val="0"/>
              </a:spcBef>
              <a:spcAft>
                <a:spcPts val="0"/>
              </a:spcAft>
              <a:buClrTx/>
              <a:buSzTx/>
              <a:buFont typeface="Arial" panose="020B0604020202020204" pitchFamily="34" charset="0"/>
              <a:buChar char="•"/>
              <a:defRPr/>
            </a:pPr>
            <a:r>
              <a:rPr lang="en-US" sz="1000" dirty="0"/>
              <a:t>Replaced 1,014 feet of the hot side Hydronic piping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2021 – Phase 3 of the Tunnel cap replacement</a:t>
            </a:r>
          </a:p>
          <a:p>
            <a:pPr marL="800100" lvl="1" indent="-342900" defTabSz="914400">
              <a:spcBef>
                <a:spcPts val="0"/>
              </a:spcBef>
              <a:spcAft>
                <a:spcPts val="0"/>
              </a:spcAft>
              <a:buClrTx/>
              <a:buSzTx/>
              <a:buFont typeface="Arial" panose="020B0604020202020204" pitchFamily="34" charset="0"/>
              <a:buChar char="•"/>
              <a:defRPr/>
            </a:pPr>
            <a:r>
              <a:rPr lang="en-US" sz="1000" dirty="0"/>
              <a:t>Removed and replaced pedestrian sidewalks in the campus Quad that also serve as the utility tunnel cap</a:t>
            </a:r>
          </a:p>
          <a:p>
            <a:pPr marL="800100" lvl="1" indent="-342900" defTabSz="914400">
              <a:spcBef>
                <a:spcPts val="0"/>
              </a:spcBef>
              <a:spcAft>
                <a:spcPts val="0"/>
              </a:spcAft>
              <a:buClrTx/>
              <a:buSzTx/>
              <a:buFont typeface="Arial" panose="020B0604020202020204" pitchFamily="34" charset="0"/>
              <a:buChar char="•"/>
              <a:defRPr/>
            </a:pPr>
            <a:r>
              <a:rPr lang="en-US" sz="1000" dirty="0"/>
              <a:t>Installed drainage wells and decorative concrete Replaced 1,225 feet of the Hot side Hydronic piping under the Quad</a:t>
            </a:r>
          </a:p>
          <a:p>
            <a:pPr marL="800100" lvl="1" indent="-342900" defTabSz="914400">
              <a:spcBef>
                <a:spcPts val="0"/>
              </a:spcBef>
              <a:spcAft>
                <a:spcPts val="0"/>
              </a:spcAft>
              <a:buClrTx/>
              <a:buSzTx/>
              <a:buFont typeface="Arial" panose="020B0604020202020204" pitchFamily="34" charset="0"/>
              <a:buChar char="•"/>
              <a:defRPr/>
            </a:pPr>
            <a:r>
              <a:rPr lang="en-US" sz="1000" dirty="0"/>
              <a:t>Installed valves and expansion couplings </a:t>
            </a:r>
          </a:p>
          <a:p>
            <a:pPr marL="800100" lvl="1" indent="-342900" defTabSz="914400">
              <a:spcBef>
                <a:spcPts val="0"/>
              </a:spcBef>
              <a:spcAft>
                <a:spcPts val="0"/>
              </a:spcAft>
              <a:buClrTx/>
              <a:buSzTx/>
              <a:buFont typeface="Arial" panose="020B0604020202020204" pitchFamily="34" charset="0"/>
              <a:buChar char="•"/>
              <a:defRPr/>
            </a:pPr>
            <a:r>
              <a:rPr lang="en-US" sz="1000" dirty="0"/>
              <a:t>Insulated all piping to reduce heat loss</a:t>
            </a:r>
          </a:p>
        </p:txBody>
      </p:sp>
      <p:pic>
        <p:nvPicPr>
          <p:cNvPr id="6" name="Picture 5">
            <a:extLst>
              <a:ext uri="{FF2B5EF4-FFF2-40B4-BE49-F238E27FC236}">
                <a16:creationId xmlns:a16="http://schemas.microsoft.com/office/drawing/2014/main" id="{B80DF37B-7E9C-4B2D-9C0A-FD6598FDA32C}"/>
              </a:ext>
            </a:extLst>
          </p:cNvPr>
          <p:cNvPicPr>
            <a:picLocks noChangeAspect="1"/>
          </p:cNvPicPr>
          <p:nvPr/>
        </p:nvPicPr>
        <p:blipFill rotWithShape="1">
          <a:blip r:embed="rId3"/>
          <a:srcRect l="32155" r="13434"/>
          <a:stretch/>
        </p:blipFill>
        <p:spPr>
          <a:xfrm>
            <a:off x="5584909" y="995099"/>
            <a:ext cx="2569199" cy="4559035"/>
          </a:xfrm>
          <a:prstGeom prst="rect">
            <a:avLst/>
          </a:prstGeom>
        </p:spPr>
      </p:pic>
    </p:spTree>
    <p:extLst>
      <p:ext uri="{BB962C8B-B14F-4D97-AF65-F5344CB8AC3E}">
        <p14:creationId xmlns:p14="http://schemas.microsoft.com/office/powerpoint/2010/main" val="10254613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BCD6C-9EFC-43F8-BE49-E92CCDF83CE6}"/>
              </a:ext>
            </a:extLst>
          </p:cNvPr>
          <p:cNvSpPr>
            <a:spLocks noGrp="1"/>
          </p:cNvSpPr>
          <p:nvPr>
            <p:ph type="title"/>
          </p:nvPr>
        </p:nvSpPr>
        <p:spPr/>
        <p:txBody>
          <a:bodyPr/>
          <a:lstStyle/>
          <a:p>
            <a:r>
              <a:rPr lang="en-US" dirty="0"/>
              <a:t>Campus Quad Landscaping </a:t>
            </a:r>
            <a:br>
              <a:rPr kumimoji="0" lang="en-US" sz="1600" b="1" i="0" u="none" strike="noStrike" kern="1200" cap="none" spc="0" normalizeH="0" baseline="0" noProof="0" dirty="0">
                <a:ln>
                  <a:noFill/>
                </a:ln>
                <a:solidFill>
                  <a:prstClr val="black"/>
                </a:solidFill>
                <a:effectLst/>
                <a:uLnTx/>
                <a:uFillTx/>
                <a:latin typeface="Bebas Neue Regular"/>
                <a:ea typeface="+mn-ea"/>
                <a:cs typeface="Bebas Neue Regular"/>
              </a:rPr>
            </a:br>
            <a:r>
              <a:rPr lang="en-US" dirty="0"/>
              <a:t>2021</a:t>
            </a:r>
          </a:p>
        </p:txBody>
      </p:sp>
      <p:pic>
        <p:nvPicPr>
          <p:cNvPr id="5" name="Content Placeholder 4">
            <a:extLst>
              <a:ext uri="{FF2B5EF4-FFF2-40B4-BE49-F238E27FC236}">
                <a16:creationId xmlns:a16="http://schemas.microsoft.com/office/drawing/2014/main" id="{243347B2-5EAB-472B-AC38-19D9A97BEA82}"/>
              </a:ext>
            </a:extLst>
          </p:cNvPr>
          <p:cNvPicPr>
            <a:picLocks noGrp="1" noChangeAspect="1"/>
          </p:cNvPicPr>
          <p:nvPr>
            <p:ph idx="1"/>
          </p:nvPr>
        </p:nvPicPr>
        <p:blipFill>
          <a:blip r:embed="rId2"/>
          <a:stretch>
            <a:fillRect/>
          </a:stretch>
        </p:blipFill>
        <p:spPr>
          <a:xfrm>
            <a:off x="5510980" y="3429000"/>
            <a:ext cx="4788309" cy="2329594"/>
          </a:xfrm>
          <a:prstGeom prst="rect">
            <a:avLst/>
          </a:prstGeom>
        </p:spPr>
      </p:pic>
      <p:sp>
        <p:nvSpPr>
          <p:cNvPr id="4" name="Text Placeholder 3">
            <a:extLst>
              <a:ext uri="{FF2B5EF4-FFF2-40B4-BE49-F238E27FC236}">
                <a16:creationId xmlns:a16="http://schemas.microsoft.com/office/drawing/2014/main" id="{1E097A8B-B2BA-4F5E-84DE-9BA2150B5ED9}"/>
              </a:ext>
            </a:extLst>
          </p:cNvPr>
          <p:cNvSpPr>
            <a:spLocks noGrp="1"/>
          </p:cNvSpPr>
          <p:nvPr>
            <p:ph type="body" sz="half" idx="2"/>
          </p:nvPr>
        </p:nvSpPr>
        <p:spPr/>
        <p: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Installed decorative stamped concrete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Replaced sidewalks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Installed new irrigation system</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Installed sod in Quad and surrounding areas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Installed drainage system to reduce flooding </a:t>
            </a:r>
          </a:p>
        </p:txBody>
      </p:sp>
      <p:pic>
        <p:nvPicPr>
          <p:cNvPr id="6" name="Picture 5">
            <a:extLst>
              <a:ext uri="{FF2B5EF4-FFF2-40B4-BE49-F238E27FC236}">
                <a16:creationId xmlns:a16="http://schemas.microsoft.com/office/drawing/2014/main" id="{431DF1E6-4EAB-491F-A0AE-29F7214EC616}"/>
              </a:ext>
            </a:extLst>
          </p:cNvPr>
          <p:cNvPicPr>
            <a:picLocks noChangeAspect="1"/>
          </p:cNvPicPr>
          <p:nvPr/>
        </p:nvPicPr>
        <p:blipFill>
          <a:blip r:embed="rId3"/>
          <a:stretch>
            <a:fillRect/>
          </a:stretch>
        </p:blipFill>
        <p:spPr>
          <a:xfrm>
            <a:off x="5472279" y="803165"/>
            <a:ext cx="2432856" cy="2422906"/>
          </a:xfrm>
          <a:prstGeom prst="rect">
            <a:avLst/>
          </a:prstGeom>
        </p:spPr>
      </p:pic>
      <p:pic>
        <p:nvPicPr>
          <p:cNvPr id="7" name="Picture 6">
            <a:extLst>
              <a:ext uri="{FF2B5EF4-FFF2-40B4-BE49-F238E27FC236}">
                <a16:creationId xmlns:a16="http://schemas.microsoft.com/office/drawing/2014/main" id="{71AD7552-3A97-4B49-BFEB-F08B56B25410}"/>
              </a:ext>
            </a:extLst>
          </p:cNvPr>
          <p:cNvPicPr>
            <a:picLocks noChangeAspect="1"/>
          </p:cNvPicPr>
          <p:nvPr/>
        </p:nvPicPr>
        <p:blipFill>
          <a:blip r:embed="rId4"/>
          <a:stretch>
            <a:fillRect/>
          </a:stretch>
        </p:blipFill>
        <p:spPr>
          <a:xfrm>
            <a:off x="8250132" y="761105"/>
            <a:ext cx="2049157" cy="2427463"/>
          </a:xfrm>
          <a:prstGeom prst="rect">
            <a:avLst/>
          </a:prstGeom>
        </p:spPr>
      </p:pic>
    </p:spTree>
    <p:extLst>
      <p:ext uri="{BB962C8B-B14F-4D97-AF65-F5344CB8AC3E}">
        <p14:creationId xmlns:p14="http://schemas.microsoft.com/office/powerpoint/2010/main" val="3981633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1200629"/>
          </a:xfrm>
        </p:spPr>
        <p:txBody>
          <a:bodyPr/>
          <a:lstStyle/>
          <a:p>
            <a:r>
              <a:rPr lang="en-US" dirty="0"/>
              <a:t>GCCC History</a:t>
            </a:r>
          </a:p>
        </p:txBody>
      </p:sp>
      <p:sp>
        <p:nvSpPr>
          <p:cNvPr id="3" name="Content Placeholder 2"/>
          <p:cNvSpPr>
            <a:spLocks noGrp="1"/>
          </p:cNvSpPr>
          <p:nvPr>
            <p:ph idx="1"/>
          </p:nvPr>
        </p:nvSpPr>
        <p:spPr>
          <a:xfrm>
            <a:off x="1295402" y="2488106"/>
            <a:ext cx="9601196" cy="3318936"/>
          </a:xfrm>
        </p:spPr>
        <p:txBody>
          <a:bodyPr>
            <a:normAutofit fontScale="62500" lnSpcReduction="20000"/>
          </a:bodyPr>
          <a:lstStyle/>
          <a:p>
            <a:r>
              <a:rPr lang="en-US" dirty="0"/>
              <a:t>The Kansas Legislature passed the Community College Act in 1965, authorizing establishment of 22 independent colleges, including the Garden City Community College.  This authorized the institution to levy taxes, conduct its own programs, and function independently of the K-12 school system.  County voters elected the first College Board of Trustees in July 1965.  Today, the College is one of 19 Kansas community colleges.</a:t>
            </a:r>
          </a:p>
          <a:p>
            <a:r>
              <a:rPr lang="en-US" dirty="0"/>
              <a:t>The present 63-acre main campus at 801 Campus Drive was designed between July 1965 and January 1966.  On January 18, 1966, Finney County voters approved a $2.5 million bond issue, supplemented by a $538,000 federal grant, for construction, and ground was broken in September 1967.  Also in 1967, revenue bonds were issued for construction of the original residence halls, Academic Building, Saffell Library, Administration Building, Fouse Science-Math Building, Pauline Joyce Fine Arts Building and Physical Education Building.</a:t>
            </a:r>
          </a:p>
          <a:p>
            <a:r>
              <a:rPr lang="en-US" dirty="0"/>
              <a:t>The Collins Technical Building was constructed in 1974, after a March vote in which a $300,000 bond issue passed by a 6-1 ratio.  The total cost for the structure was $675,000.</a:t>
            </a:r>
          </a:p>
          <a:p>
            <a:endParaRPr lang="en-US" dirty="0"/>
          </a:p>
          <a:p>
            <a:r>
              <a:rPr lang="en-US" dirty="0"/>
              <a:t>A residential life addition, now known as the East Units, was built in 1978, with $875,000 in revenue bonds.</a:t>
            </a:r>
          </a:p>
          <a:p>
            <a:pPr marL="0" indent="0">
              <a:buNone/>
            </a:pPr>
            <a:endParaRPr lang="en-US" dirty="0"/>
          </a:p>
        </p:txBody>
      </p:sp>
    </p:spTree>
    <p:extLst>
      <p:ext uri="{BB962C8B-B14F-4D97-AF65-F5344CB8AC3E}">
        <p14:creationId xmlns:p14="http://schemas.microsoft.com/office/powerpoint/2010/main" val="290243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GCCC Penka Building</a:t>
            </a:r>
          </a:p>
        </p:txBody>
      </p:sp>
      <p:sp>
        <p:nvSpPr>
          <p:cNvPr id="3" name="Content Placeholder 2"/>
          <p:cNvSpPr>
            <a:spLocks noGrp="1"/>
          </p:cNvSpPr>
          <p:nvPr>
            <p:ph sz="half" idx="1"/>
          </p:nvPr>
        </p:nvSpPr>
        <p:spPr/>
        <p:txBody>
          <a:bodyPr>
            <a:normAutofit fontScale="77500" lnSpcReduction="20000"/>
          </a:bodyPr>
          <a:lstStyle/>
          <a:p>
            <a:pPr marL="0" indent="0">
              <a:buNone/>
            </a:pPr>
            <a:r>
              <a:rPr lang="en-US" dirty="0"/>
              <a:t>Penka</a:t>
            </a:r>
          </a:p>
          <a:p>
            <a:r>
              <a:rPr lang="en-US" dirty="0"/>
              <a:t>Constructed 1985 – 15,228 sq. ft.</a:t>
            </a:r>
          </a:p>
          <a:p>
            <a:r>
              <a:rPr lang="en-US" dirty="0"/>
              <a:t>Nursing, home economics and cosmetology, daycare center and student snack bar</a:t>
            </a:r>
          </a:p>
          <a:p>
            <a:r>
              <a:rPr lang="en-US" dirty="0"/>
              <a:t>2004 – Penka parking lot to concrete</a:t>
            </a:r>
          </a:p>
          <a:p>
            <a:r>
              <a:rPr lang="en-US" dirty="0"/>
              <a:t>2004 – Convert classroom to computer lab</a:t>
            </a:r>
          </a:p>
          <a:p>
            <a:r>
              <a:rPr lang="en-US" dirty="0"/>
              <a:t>2008 – Erdene Corley addition – simulation lab</a:t>
            </a:r>
          </a:p>
          <a:p>
            <a:r>
              <a:rPr lang="en-US" dirty="0"/>
              <a:t>2009 – Installed new fire alarm system New 4100ES</a:t>
            </a:r>
          </a:p>
          <a:p>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81725" y="2642923"/>
            <a:ext cx="4718050" cy="3145366"/>
          </a:xfrm>
        </p:spPr>
      </p:pic>
    </p:spTree>
    <p:extLst>
      <p:ext uri="{BB962C8B-B14F-4D97-AF65-F5344CB8AC3E}">
        <p14:creationId xmlns:p14="http://schemas.microsoft.com/office/powerpoint/2010/main" val="34731271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9572" y="570271"/>
            <a:ext cx="8992855" cy="5604387"/>
          </a:xfrm>
          <a:prstGeom prst="rect">
            <a:avLst/>
          </a:prstGeom>
        </p:spPr>
      </p:pic>
    </p:spTree>
    <p:extLst>
      <p:ext uri="{BB962C8B-B14F-4D97-AF65-F5344CB8AC3E}">
        <p14:creationId xmlns:p14="http://schemas.microsoft.com/office/powerpoint/2010/main" val="16104708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295400" y="752475"/>
            <a:ext cx="9601200" cy="1303337"/>
          </a:xfrm>
        </p:spPr>
        <p:txBody>
          <a:bodyPr/>
          <a:lstStyle/>
          <a:p>
            <a:r>
              <a:rPr lang="en-US" u="sng" dirty="0"/>
              <a:t>John Collins Vocational Building</a:t>
            </a:r>
          </a:p>
        </p:txBody>
      </p:sp>
      <p:sp>
        <p:nvSpPr>
          <p:cNvPr id="3" name="Content Placeholder 2"/>
          <p:cNvSpPr>
            <a:spLocks noGrp="1"/>
          </p:cNvSpPr>
          <p:nvPr>
            <p:ph sz="half" idx="4294967295"/>
          </p:nvPr>
        </p:nvSpPr>
        <p:spPr>
          <a:xfrm>
            <a:off x="1132402" y="1980191"/>
            <a:ext cx="4718050" cy="3905881"/>
          </a:xfrm>
        </p:spPr>
        <p:txBody>
          <a:bodyPr>
            <a:normAutofit fontScale="25000" lnSpcReduction="20000"/>
          </a:bodyPr>
          <a:lstStyle/>
          <a:p>
            <a:pPr marL="0" indent="0">
              <a:buNone/>
            </a:pPr>
            <a:r>
              <a:rPr lang="en-US" sz="3100" dirty="0"/>
              <a:t>JCVT</a:t>
            </a:r>
          </a:p>
          <a:p>
            <a:r>
              <a:rPr lang="en-US" sz="3100" dirty="0"/>
              <a:t>Constructed 1974 – 33,628 sq. ft.</a:t>
            </a:r>
          </a:p>
          <a:p>
            <a:pPr lvl="1"/>
            <a:r>
              <a:rPr lang="en-US" sz="2700" dirty="0"/>
              <a:t>18 instructional areas</a:t>
            </a:r>
          </a:p>
          <a:p>
            <a:pPr lvl="1"/>
            <a:r>
              <a:rPr lang="en-US" sz="3100" dirty="0"/>
              <a:t>10 classrooms</a:t>
            </a:r>
          </a:p>
          <a:p>
            <a:pPr lvl="1"/>
            <a:r>
              <a:rPr lang="en-US" sz="3100" dirty="0"/>
              <a:t>6 shop areas on main floor</a:t>
            </a:r>
          </a:p>
          <a:p>
            <a:pPr lvl="1"/>
            <a:r>
              <a:rPr lang="en-US" sz="3100" dirty="0"/>
              <a:t>2 shop areas on the mezzanine</a:t>
            </a:r>
          </a:p>
          <a:p>
            <a:r>
              <a:rPr lang="en-US" sz="3100" dirty="0"/>
              <a:t>Mezzanine areas used for masonry, plumbing, and small motor repair labs </a:t>
            </a:r>
          </a:p>
          <a:p>
            <a:r>
              <a:rPr lang="en-US" sz="3100" dirty="0"/>
              <a:t>1979 – welding shop limited to 10 stations </a:t>
            </a:r>
          </a:p>
          <a:p>
            <a:r>
              <a:rPr lang="en-US" sz="3100" dirty="0"/>
              <a:t>Auto and ag shared space</a:t>
            </a:r>
          </a:p>
          <a:p>
            <a:r>
              <a:rPr lang="en-US" sz="3100" dirty="0"/>
              <a:t>Nursing space used to the maximum – sharing classroom with general instruction</a:t>
            </a:r>
          </a:p>
          <a:p>
            <a:r>
              <a:rPr lang="en-US" sz="3100" dirty="0"/>
              <a:t>1982 - Two additions to John Collins Vocational Building –  46,974 </a:t>
            </a:r>
            <a:r>
              <a:rPr lang="en-US" sz="3100" dirty="0" err="1"/>
              <a:t>sq</a:t>
            </a:r>
            <a:r>
              <a:rPr lang="en-US" sz="3100" dirty="0"/>
              <a:t> </a:t>
            </a:r>
            <a:r>
              <a:rPr lang="en-US" sz="3100" dirty="0" err="1"/>
              <a:t>ft</a:t>
            </a:r>
            <a:r>
              <a:rPr lang="en-US" sz="3100" dirty="0"/>
              <a:t>  space for graphic arts, building trades, auto mechanics and agriculture.  </a:t>
            </a:r>
          </a:p>
          <a:p>
            <a:r>
              <a:rPr lang="en-US" sz="3100" dirty="0"/>
              <a:t>2008 - remodeled old masonry lab to accommodate welding program </a:t>
            </a:r>
          </a:p>
          <a:p>
            <a:r>
              <a:rPr lang="en-US" sz="3100" dirty="0"/>
              <a:t>2009 - New fire alarm system installed - 4010 ES</a:t>
            </a:r>
          </a:p>
          <a:p>
            <a:r>
              <a:rPr lang="en-US" sz="3100" dirty="0"/>
              <a:t>2010 – Remodeled publications lab</a:t>
            </a:r>
          </a:p>
          <a:p>
            <a:r>
              <a:rPr lang="en-US" sz="3100" dirty="0"/>
              <a:t>2013 – Expanded animal science/meats lab</a:t>
            </a:r>
          </a:p>
          <a:p>
            <a:r>
              <a:rPr lang="en-US" sz="3100" dirty="0"/>
              <a:t>2018 – Replaced JCVT entire gravel and metal roofing</a:t>
            </a:r>
          </a:p>
          <a:p>
            <a:r>
              <a:rPr lang="en-US" sz="3100" dirty="0"/>
              <a:t>2019 – Remodeled to move John Deere to Annex and expand Automotive into old John Deere shop. </a:t>
            </a:r>
          </a:p>
        </p:txBody>
      </p:sp>
      <p:pic>
        <p:nvPicPr>
          <p:cNvPr id="5" name="Content Placeholder 4"/>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6232546" y="1980191"/>
            <a:ext cx="4718050" cy="3905881"/>
          </a:xfrm>
        </p:spPr>
      </p:pic>
    </p:spTree>
    <p:extLst>
      <p:ext uri="{BB962C8B-B14F-4D97-AF65-F5344CB8AC3E}">
        <p14:creationId xmlns:p14="http://schemas.microsoft.com/office/powerpoint/2010/main" val="33139001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209" y="712771"/>
            <a:ext cx="10058400" cy="5393061"/>
          </a:xfrm>
          <a:prstGeom prst="rect">
            <a:avLst/>
          </a:prstGeom>
        </p:spPr>
      </p:pic>
    </p:spTree>
    <p:extLst>
      <p:ext uri="{BB962C8B-B14F-4D97-AF65-F5344CB8AC3E}">
        <p14:creationId xmlns:p14="http://schemas.microsoft.com/office/powerpoint/2010/main" val="16389865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GCCC West Dormitories</a:t>
            </a: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98575" y="2642923"/>
            <a:ext cx="4718050" cy="3145366"/>
          </a:xfrm>
        </p:spPr>
      </p:pic>
      <p:sp>
        <p:nvSpPr>
          <p:cNvPr id="4" name="Content Placeholder 3"/>
          <p:cNvSpPr>
            <a:spLocks noGrp="1"/>
          </p:cNvSpPr>
          <p:nvPr>
            <p:ph sz="half" idx="2"/>
          </p:nvPr>
        </p:nvSpPr>
        <p:spPr>
          <a:xfrm>
            <a:off x="6175377" y="2642923"/>
            <a:ext cx="4718304" cy="3310128"/>
          </a:xfrm>
        </p:spPr>
        <p:txBody>
          <a:bodyPr>
            <a:normAutofit fontScale="47500" lnSpcReduction="20000"/>
          </a:bodyPr>
          <a:lstStyle/>
          <a:p>
            <a:pPr marL="0" indent="0">
              <a:buNone/>
            </a:pPr>
            <a:r>
              <a:rPr lang="en-US" b="1" u="sng" dirty="0"/>
              <a:t>West Hall</a:t>
            </a:r>
          </a:p>
          <a:p>
            <a:r>
              <a:rPr lang="en-US" dirty="0"/>
              <a:t>Constructed 1967 – 27,018 sq. ft.</a:t>
            </a:r>
          </a:p>
          <a:p>
            <a:r>
              <a:rPr lang="en-US" dirty="0"/>
              <a:t>Capacity is 124</a:t>
            </a:r>
          </a:p>
          <a:p>
            <a:r>
              <a:rPr lang="en-US" dirty="0"/>
              <a:t>Three floors – study areas on each floor </a:t>
            </a:r>
          </a:p>
          <a:p>
            <a:r>
              <a:rPr lang="en-US" dirty="0"/>
              <a:t>Director’s apartment – two bedroom apartment, with offices and visitors lounge</a:t>
            </a:r>
          </a:p>
          <a:p>
            <a:r>
              <a:rPr lang="en-US" dirty="0"/>
              <a:t>Laundry facilities, storage, lounge and study areas.  </a:t>
            </a:r>
          </a:p>
          <a:p>
            <a:r>
              <a:rPr lang="en-US" dirty="0"/>
              <a:t>Rooms are 12 X 18 – 216 square feet</a:t>
            </a:r>
          </a:p>
          <a:p>
            <a:r>
              <a:rPr lang="en-US" dirty="0"/>
              <a:t>2002 -  Remodel dorm bathrooms &amp; install kitchenettes in TV Rooms</a:t>
            </a:r>
          </a:p>
          <a:p>
            <a:r>
              <a:rPr lang="en-US" dirty="0"/>
              <a:t>2010 – New fire alarm installed </a:t>
            </a:r>
          </a:p>
          <a:p>
            <a:r>
              <a:rPr lang="en-US" dirty="0"/>
              <a:t>2021 New Domestic water heaters and holding tanks installed </a:t>
            </a:r>
          </a:p>
          <a:p>
            <a:r>
              <a:rPr lang="en-US" dirty="0"/>
              <a:t>2021  Installed 2 Dedicated Outdoor Air Systems (DOAS) units to improve 	    ventilation issues</a:t>
            </a:r>
          </a:p>
          <a:p>
            <a:pPr marL="0" indent="0">
              <a:buNone/>
            </a:pPr>
            <a:endParaRPr lang="en-US" dirty="0"/>
          </a:p>
        </p:txBody>
      </p:sp>
    </p:spTree>
    <p:extLst>
      <p:ext uri="{BB962C8B-B14F-4D97-AF65-F5344CB8AC3E}">
        <p14:creationId xmlns:p14="http://schemas.microsoft.com/office/powerpoint/2010/main" val="22401962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62" y="675541"/>
            <a:ext cx="10058400" cy="5166433"/>
          </a:xfrm>
          <a:prstGeom prst="rect">
            <a:avLst/>
          </a:prstGeom>
        </p:spPr>
      </p:pic>
    </p:spTree>
    <p:extLst>
      <p:ext uri="{BB962C8B-B14F-4D97-AF65-F5344CB8AC3E}">
        <p14:creationId xmlns:p14="http://schemas.microsoft.com/office/powerpoint/2010/main" val="23479393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351" y="921085"/>
            <a:ext cx="10058400" cy="4827359"/>
          </a:xfrm>
          <a:prstGeom prst="rect">
            <a:avLst/>
          </a:prstGeom>
        </p:spPr>
      </p:pic>
    </p:spTree>
    <p:extLst>
      <p:ext uri="{BB962C8B-B14F-4D97-AF65-F5344CB8AC3E}">
        <p14:creationId xmlns:p14="http://schemas.microsoft.com/office/powerpoint/2010/main" val="15865522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314" y="1425677"/>
            <a:ext cx="10058400" cy="3765755"/>
          </a:xfrm>
          <a:prstGeom prst="rect">
            <a:avLst/>
          </a:prstGeom>
        </p:spPr>
      </p:pic>
    </p:spTree>
    <p:extLst>
      <p:ext uri="{BB962C8B-B14F-4D97-AF65-F5344CB8AC3E}">
        <p14:creationId xmlns:p14="http://schemas.microsoft.com/office/powerpoint/2010/main" val="26903137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East Dormitory Complex</a:t>
            </a:r>
          </a:p>
        </p:txBody>
      </p:sp>
      <p:sp>
        <p:nvSpPr>
          <p:cNvPr id="3" name="Content Placeholder 2"/>
          <p:cNvSpPr>
            <a:spLocks noGrp="1"/>
          </p:cNvSpPr>
          <p:nvPr>
            <p:ph sz="half" idx="1"/>
          </p:nvPr>
        </p:nvSpPr>
        <p:spPr/>
        <p:txBody>
          <a:bodyPr>
            <a:normAutofit fontScale="47500" lnSpcReduction="20000"/>
          </a:bodyPr>
          <a:lstStyle/>
          <a:p>
            <a:pPr marL="0" indent="0">
              <a:buNone/>
            </a:pPr>
            <a:r>
              <a:rPr lang="en-US" b="1" dirty="0"/>
              <a:t>East Units</a:t>
            </a:r>
          </a:p>
          <a:p>
            <a:r>
              <a:rPr lang="en-US" dirty="0"/>
              <a:t>Constructed 1978 – 17,986  sq. ft.</a:t>
            </a:r>
          </a:p>
          <a:p>
            <a:r>
              <a:rPr lang="en-US" dirty="0"/>
              <a:t>Contains 14 apartments on two floors – each apartment has four rooms, a large bathroom and a lounge area.  Apartments are approximately 11 X 15.  165 total square feet. Apartments! 1 and 2 are designed to accommodate handicapped.  Planned occupancy was 112 students but is capable of housing 96 students.  Two apartments used for offices, apartment 3 is the headquarters of the athletic department apartment 4 houses school nurse.  Athletics and school nurse because there is no adequate space elsewhere on campus</a:t>
            </a:r>
          </a:p>
          <a:p>
            <a:r>
              <a:rPr lang="en-US" dirty="0"/>
              <a:t>2002 – Remodeled bathrooms and installed kitchenettes – plumbing and electrical upgrades</a:t>
            </a:r>
          </a:p>
          <a:p>
            <a:r>
              <a:rPr lang="en-US" dirty="0"/>
              <a:t>2002 – Re-roofed dorm and lounge building </a:t>
            </a:r>
          </a:p>
          <a:p>
            <a:r>
              <a:rPr lang="en-US" dirty="0"/>
              <a:t>2011 – Installed new fire alarm system New 4100ES</a:t>
            </a:r>
          </a:p>
          <a:p>
            <a:r>
              <a:rPr lang="en-US" dirty="0"/>
              <a:t>2021 – Installed new irrigation system and sod in the courtyard.</a:t>
            </a:r>
          </a:p>
          <a:p>
            <a:r>
              <a:rPr lang="en-US" dirty="0"/>
              <a:t>2021 – Removed brick pavers and installed new 4” concrete sidewalks</a:t>
            </a:r>
          </a:p>
          <a:p>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016752" y="2560320"/>
            <a:ext cx="4879846" cy="3310127"/>
          </a:xfrm>
        </p:spPr>
      </p:pic>
    </p:spTree>
    <p:extLst>
      <p:ext uri="{BB962C8B-B14F-4D97-AF65-F5344CB8AC3E}">
        <p14:creationId xmlns:p14="http://schemas.microsoft.com/office/powerpoint/2010/main" val="13072613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5483" y="678426"/>
            <a:ext cx="9183382" cy="5289754"/>
          </a:xfrm>
          <a:prstGeom prst="rect">
            <a:avLst/>
          </a:prstGeom>
        </p:spPr>
      </p:pic>
    </p:spTree>
    <p:extLst>
      <p:ext uri="{BB962C8B-B14F-4D97-AF65-F5344CB8AC3E}">
        <p14:creationId xmlns:p14="http://schemas.microsoft.com/office/powerpoint/2010/main" val="224008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GCCC History</a:t>
            </a:r>
          </a:p>
        </p:txBody>
      </p:sp>
      <p:sp>
        <p:nvSpPr>
          <p:cNvPr id="3" name="Content Placeholder 2"/>
          <p:cNvSpPr>
            <a:spLocks noGrp="1"/>
          </p:cNvSpPr>
          <p:nvPr>
            <p:ph idx="1"/>
          </p:nvPr>
        </p:nvSpPr>
        <p:spPr/>
        <p:txBody>
          <a:bodyPr>
            <a:normAutofit fontScale="62500" lnSpcReduction="20000"/>
          </a:bodyPr>
          <a:lstStyle/>
          <a:p>
            <a:r>
              <a:rPr lang="en-US" dirty="0"/>
              <a:t>The college obtained approximately 75 acres in 1979 for $395,000.  The land east of campus has been developed in a cooperative effort with the City of Garden City.  The property includes softball and baseball fields as well as the College’s indoor baseball practice building and practice fields for football and soccer.  The softball fields were named Tangeman Fields in honor of Dr. James Tangeman, former college president.  In 2013, the college entered into a lease purchase agreement to fund a $2,600,000 turf football and soccer field with a running track and field events.  The complex includes press boxes, bleachers and restroom facilities.  </a:t>
            </a:r>
          </a:p>
          <a:p>
            <a:r>
              <a:rPr lang="en-US" dirty="0"/>
              <a:t>The Penka Building of Practical Arts and Sciences was added in 1986, when additions were completed to the Joyce, Collins and PE Buildings.  The project was authorized by the College's Board of Trustees in December, 1984 at a total cost of $5,100,000 in certificates of participation, financed through a lease-purchase arrangement.  Williams Stadium, a baseball facility was also added, with funds donated by Garry and Janet Williams of Kokomo, Indiana.</a:t>
            </a:r>
          </a:p>
          <a:p>
            <a:r>
              <a:rPr lang="en-US" dirty="0"/>
              <a:t>In January of 1996, a 15,000 square foot, $1.4 million dollar technical teaching laboratory was completed so that the College could provide more training for workers in area and national industries, including Industrial Ammonia Refrigeration and Industrial Production Technology.  A three-building student apartment complex opened in 2002.</a:t>
            </a:r>
          </a:p>
          <a:p>
            <a:endParaRPr lang="en-US" dirty="0"/>
          </a:p>
          <a:p>
            <a:endParaRPr lang="en-US" dirty="0"/>
          </a:p>
        </p:txBody>
      </p:sp>
    </p:spTree>
    <p:extLst>
      <p:ext uri="{BB962C8B-B14F-4D97-AF65-F5344CB8AC3E}">
        <p14:creationId xmlns:p14="http://schemas.microsoft.com/office/powerpoint/2010/main" val="41260222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158021"/>
          </a:xfrm>
        </p:spPr>
        <p:txBody>
          <a:bodyPr>
            <a:normAutofit/>
          </a:bodyPr>
          <a:lstStyle/>
          <a:p>
            <a:r>
              <a:rPr lang="en-US" sz="3200" dirty="0"/>
              <a:t>Broncbuster Housing</a:t>
            </a:r>
          </a:p>
        </p:txBody>
      </p:sp>
      <p:sp>
        <p:nvSpPr>
          <p:cNvPr id="4" name="Text Placeholder 3"/>
          <p:cNvSpPr>
            <a:spLocks noGrp="1"/>
          </p:cNvSpPr>
          <p:nvPr>
            <p:ph type="body" sz="half" idx="2"/>
          </p:nvPr>
        </p:nvSpPr>
        <p:spPr/>
        <p:txBody>
          <a:bodyPr/>
          <a:lstStyle/>
          <a:p>
            <a:pPr algn="l"/>
            <a:r>
              <a:rPr lang="en-US" dirty="0"/>
              <a:t>Broncbuster Housing	18,278</a:t>
            </a:r>
          </a:p>
          <a:p>
            <a:pPr marL="285750" indent="-285750" algn="l">
              <a:buFont typeface="Arial" panose="020B0604020202020204" pitchFamily="34" charset="0"/>
              <a:buChar char="•"/>
            </a:pPr>
            <a:r>
              <a:rPr lang="en-US" dirty="0"/>
              <a:t>Constructed 2015 – 18,278 sq. ft. total</a:t>
            </a:r>
          </a:p>
          <a:p>
            <a:pPr marL="285750" indent="-285750" algn="l">
              <a:buFont typeface="Arial" panose="020B0604020202020204" pitchFamily="34" charset="0"/>
              <a:buChar char="•"/>
            </a:pPr>
            <a:r>
              <a:rPr lang="en-US" dirty="0"/>
              <a:t>9 separate housing units – </a:t>
            </a:r>
          </a:p>
          <a:p>
            <a:pPr marL="285750" indent="-285750" algn="l">
              <a:buFont typeface="Arial" panose="020B0604020202020204" pitchFamily="34" charset="0"/>
              <a:buChar char="•"/>
            </a:pPr>
            <a:r>
              <a:rPr lang="en-US" dirty="0"/>
              <a:t>8 units houses 64 students </a:t>
            </a:r>
          </a:p>
          <a:p>
            <a:pPr marL="285750" indent="-285750" algn="l">
              <a:buFont typeface="Arial" panose="020B0604020202020204" pitchFamily="34" charset="0"/>
              <a:buChar char="•"/>
            </a:pPr>
            <a:r>
              <a:rPr lang="en-US" dirty="0"/>
              <a:t>1 unit- residential life supervisor/laundry and tornado shelter</a:t>
            </a:r>
          </a:p>
          <a:p>
            <a:pPr marL="285750" indent="-285750" algn="l">
              <a:buFont typeface="Arial" panose="020B0604020202020204" pitchFamily="34" charset="0"/>
              <a:buChar char="•"/>
            </a:pPr>
            <a:r>
              <a:rPr lang="en-US" dirty="0"/>
              <a:t>1.93 acre lot</a:t>
            </a:r>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18138" y="1605492"/>
            <a:ext cx="5470525" cy="3647016"/>
          </a:xfrm>
        </p:spPr>
      </p:pic>
    </p:spTree>
    <p:extLst>
      <p:ext uri="{BB962C8B-B14F-4D97-AF65-F5344CB8AC3E}">
        <p14:creationId xmlns:p14="http://schemas.microsoft.com/office/powerpoint/2010/main" val="1583646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8071" y="658760"/>
            <a:ext cx="7682754" cy="5555227"/>
          </a:xfrm>
          <a:prstGeom prst="rect">
            <a:avLst/>
          </a:prstGeom>
        </p:spPr>
      </p:pic>
    </p:spTree>
    <p:extLst>
      <p:ext uri="{BB962C8B-B14F-4D97-AF65-F5344CB8AC3E}">
        <p14:creationId xmlns:p14="http://schemas.microsoft.com/office/powerpoint/2010/main" val="40994124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GCCC Apartments</a:t>
            </a: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98575" y="2642923"/>
            <a:ext cx="4718050" cy="3145366"/>
          </a:xfrm>
        </p:spPr>
      </p:pic>
      <p:sp>
        <p:nvSpPr>
          <p:cNvPr id="4" name="Content Placeholder 3"/>
          <p:cNvSpPr>
            <a:spLocks noGrp="1"/>
          </p:cNvSpPr>
          <p:nvPr>
            <p:ph sz="half" idx="2"/>
          </p:nvPr>
        </p:nvSpPr>
        <p:spPr/>
        <p:txBody>
          <a:bodyPr>
            <a:normAutofit fontScale="92500" lnSpcReduction="10000"/>
          </a:bodyPr>
          <a:lstStyle/>
          <a:p>
            <a:pPr marL="0" indent="0">
              <a:buNone/>
            </a:pPr>
            <a:r>
              <a:rPr lang="en-US" b="1" u="sng" dirty="0"/>
              <a:t>Apartments</a:t>
            </a:r>
          </a:p>
          <a:p>
            <a:r>
              <a:rPr lang="en-US" dirty="0"/>
              <a:t>Constructed 2002</a:t>
            </a:r>
          </a:p>
          <a:p>
            <a:r>
              <a:rPr lang="en-US" dirty="0"/>
              <a:t>Four apartments per building </a:t>
            </a:r>
          </a:p>
          <a:p>
            <a:pPr lvl="1"/>
            <a:r>
              <a:rPr lang="en-US" dirty="0"/>
              <a:t>Building A – 2,851 sq. ft.</a:t>
            </a:r>
          </a:p>
          <a:p>
            <a:pPr lvl="1"/>
            <a:r>
              <a:rPr lang="en-US" dirty="0"/>
              <a:t>Building B – 2851 sq. ft.</a:t>
            </a:r>
          </a:p>
          <a:p>
            <a:pPr lvl="1"/>
            <a:r>
              <a:rPr lang="en-US" dirty="0"/>
              <a:t>Building C – 2851 sq. ft.</a:t>
            </a:r>
          </a:p>
          <a:p>
            <a:r>
              <a:rPr lang="en-US" dirty="0"/>
              <a:t>2020 – Installed new </a:t>
            </a:r>
            <a:r>
              <a:rPr lang="en-US" dirty="0" err="1"/>
              <a:t>Dryvit</a:t>
            </a:r>
            <a:r>
              <a:rPr lang="en-US" dirty="0"/>
              <a:t> on all exterior windows on Apartment B</a:t>
            </a:r>
          </a:p>
          <a:p>
            <a:pPr marL="457200" lvl="1" indent="0">
              <a:buNone/>
            </a:pPr>
            <a:endParaRPr lang="en-US" dirty="0"/>
          </a:p>
        </p:txBody>
      </p:sp>
    </p:spTree>
    <p:extLst>
      <p:ext uri="{BB962C8B-B14F-4D97-AF65-F5344CB8AC3E}">
        <p14:creationId xmlns:p14="http://schemas.microsoft.com/office/powerpoint/2010/main" val="24266952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0142" y="671127"/>
            <a:ext cx="8298425" cy="5515745"/>
          </a:xfrm>
          <a:prstGeom prst="rect">
            <a:avLst/>
          </a:prstGeom>
        </p:spPr>
      </p:pic>
    </p:spTree>
    <p:extLst>
      <p:ext uri="{BB962C8B-B14F-4D97-AF65-F5344CB8AC3E}">
        <p14:creationId xmlns:p14="http://schemas.microsoft.com/office/powerpoint/2010/main" val="13129520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0678" y="1366684"/>
            <a:ext cx="7830643" cy="4090219"/>
          </a:xfrm>
          <a:prstGeom prst="rect">
            <a:avLst/>
          </a:prstGeom>
        </p:spPr>
      </p:pic>
    </p:spTree>
    <p:extLst>
      <p:ext uri="{BB962C8B-B14F-4D97-AF65-F5344CB8AC3E}">
        <p14:creationId xmlns:p14="http://schemas.microsoft.com/office/powerpoint/2010/main" val="23193892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Broncbuster Suites</a:t>
            </a:r>
          </a:p>
        </p:txBody>
      </p:sp>
      <p:sp>
        <p:nvSpPr>
          <p:cNvPr id="3" name="Content Placeholder 2"/>
          <p:cNvSpPr>
            <a:spLocks noGrp="1"/>
          </p:cNvSpPr>
          <p:nvPr>
            <p:ph sz="half" idx="1"/>
          </p:nvPr>
        </p:nvSpPr>
        <p:spPr/>
        <p:txBody>
          <a:bodyPr>
            <a:normAutofit lnSpcReduction="10000"/>
          </a:bodyPr>
          <a:lstStyle/>
          <a:p>
            <a:pPr marL="0" indent="0">
              <a:buNone/>
            </a:pPr>
            <a:r>
              <a:rPr lang="en-US" dirty="0"/>
              <a:t>Suites</a:t>
            </a:r>
          </a:p>
          <a:p>
            <a:r>
              <a:rPr lang="en-US" dirty="0"/>
              <a:t>Constructed in 1995</a:t>
            </a:r>
          </a:p>
          <a:p>
            <a:r>
              <a:rPr lang="en-US" dirty="0"/>
              <a:t>Eight Buildings total</a:t>
            </a:r>
          </a:p>
          <a:p>
            <a:pPr lvl="1"/>
            <a:r>
              <a:rPr lang="en-US" dirty="0"/>
              <a:t>Four east buildings purchased in 2016</a:t>
            </a:r>
          </a:p>
          <a:p>
            <a:pPr lvl="1"/>
            <a:r>
              <a:rPr lang="en-US" dirty="0"/>
              <a:t>Four west buildings purchased in 2017</a:t>
            </a:r>
          </a:p>
          <a:p>
            <a:r>
              <a:rPr lang="en-US" dirty="0"/>
              <a:t>The eight buildings house 52 total apartments.</a:t>
            </a:r>
          </a:p>
          <a:p>
            <a:pPr marL="0" indent="0">
              <a:buNone/>
            </a:pPr>
            <a:endParaRPr lang="en-US" dirty="0"/>
          </a:p>
        </p:txBody>
      </p:sp>
      <p:pic>
        <p:nvPicPr>
          <p:cNvPr id="9" name="Content Placeholder 8"/>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81725" y="2642923"/>
            <a:ext cx="4718050" cy="3145366"/>
          </a:xfrm>
        </p:spPr>
      </p:pic>
    </p:spTree>
    <p:extLst>
      <p:ext uri="{BB962C8B-B14F-4D97-AF65-F5344CB8AC3E}">
        <p14:creationId xmlns:p14="http://schemas.microsoft.com/office/powerpoint/2010/main" val="27717679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0070" y="658761"/>
            <a:ext cx="5898777" cy="5515898"/>
          </a:xfrm>
          <a:prstGeom prst="rect">
            <a:avLst/>
          </a:prstGeom>
        </p:spPr>
      </p:pic>
    </p:spTree>
    <p:extLst>
      <p:ext uri="{BB962C8B-B14F-4D97-AF65-F5344CB8AC3E}">
        <p14:creationId xmlns:p14="http://schemas.microsoft.com/office/powerpoint/2010/main" val="10735690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6710" y="707922"/>
            <a:ext cx="8778579" cy="5535561"/>
          </a:xfrm>
          <a:prstGeom prst="rect">
            <a:avLst/>
          </a:prstGeom>
        </p:spPr>
      </p:pic>
    </p:spTree>
    <p:extLst>
      <p:ext uri="{BB962C8B-B14F-4D97-AF65-F5344CB8AC3E}">
        <p14:creationId xmlns:p14="http://schemas.microsoft.com/office/powerpoint/2010/main" val="37058796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5685504" cy="1036349"/>
          </a:xfrm>
        </p:spPr>
        <p:txBody>
          <a:bodyPr>
            <a:normAutofit/>
          </a:bodyPr>
          <a:lstStyle/>
          <a:p>
            <a:r>
              <a:rPr lang="en-US" b="1" u="sng" dirty="0"/>
              <a:t>Southwest Kansas Fire Training Center</a:t>
            </a: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3388" b="3388"/>
          <a:stretch>
            <a:fillRect/>
          </a:stretch>
        </p:blipFill>
        <p:spPr>
          <a:xfrm>
            <a:off x="7344697" y="1041399"/>
            <a:ext cx="3813482" cy="4926781"/>
          </a:xfrm>
        </p:spPr>
      </p:pic>
      <p:sp>
        <p:nvSpPr>
          <p:cNvPr id="4" name="Text Placeholder 3"/>
          <p:cNvSpPr>
            <a:spLocks noGrp="1"/>
          </p:cNvSpPr>
          <p:nvPr>
            <p:ph type="body" sz="half" idx="2"/>
          </p:nvPr>
        </p:nvSpPr>
        <p:spPr>
          <a:xfrm>
            <a:off x="1295399" y="3255432"/>
            <a:ext cx="5685504" cy="1828800"/>
          </a:xfrm>
        </p:spPr>
        <p:txBody>
          <a:bodyPr/>
          <a:lstStyle/>
          <a:p>
            <a:pPr marL="285750" indent="-285750" algn="l">
              <a:buFont typeface="Arial" panose="020B0604020202020204" pitchFamily="34" charset="0"/>
              <a:buChar char="•"/>
            </a:pPr>
            <a:r>
              <a:rPr lang="en-US" dirty="0"/>
              <a:t>Constructed 2007 in conjunction with City of Garden City</a:t>
            </a:r>
          </a:p>
          <a:p>
            <a:pPr marL="285750" indent="-285750" algn="l">
              <a:buFont typeface="Arial" panose="020B0604020202020204" pitchFamily="34" charset="0"/>
              <a:buChar char="•"/>
            </a:pPr>
            <a:r>
              <a:rPr lang="en-US" dirty="0"/>
              <a:t>GCCC paid $303,700 towards the project</a:t>
            </a:r>
          </a:p>
          <a:p>
            <a:pPr marL="285750" indent="-285750" algn="l">
              <a:buFont typeface="Arial" panose="020B0604020202020204" pitchFamily="34" charset="0"/>
              <a:buChar char="•"/>
            </a:pPr>
            <a:r>
              <a:rPr lang="en-US" dirty="0"/>
              <a:t>3,200 sq. ft.</a:t>
            </a:r>
          </a:p>
        </p:txBody>
      </p:sp>
    </p:spTree>
    <p:extLst>
      <p:ext uri="{BB962C8B-B14F-4D97-AF65-F5344CB8AC3E}">
        <p14:creationId xmlns:p14="http://schemas.microsoft.com/office/powerpoint/2010/main" val="32464666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5670" y="776748"/>
            <a:ext cx="7790329" cy="5397910"/>
          </a:xfrm>
          <a:prstGeom prst="rect">
            <a:avLst/>
          </a:prstGeom>
        </p:spPr>
      </p:pic>
    </p:spTree>
    <p:extLst>
      <p:ext uri="{BB962C8B-B14F-4D97-AF65-F5344CB8AC3E}">
        <p14:creationId xmlns:p14="http://schemas.microsoft.com/office/powerpoint/2010/main" val="828000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GCCC History</a:t>
            </a:r>
          </a:p>
        </p:txBody>
      </p:sp>
      <p:sp>
        <p:nvSpPr>
          <p:cNvPr id="3" name="Content Placeholder 2"/>
          <p:cNvSpPr>
            <a:spLocks noGrp="1"/>
          </p:cNvSpPr>
          <p:nvPr>
            <p:ph idx="1"/>
          </p:nvPr>
        </p:nvSpPr>
        <p:spPr/>
        <p:txBody>
          <a:bodyPr>
            <a:normAutofit fontScale="62500" lnSpcReduction="20000"/>
          </a:bodyPr>
          <a:lstStyle/>
          <a:p>
            <a:r>
              <a:rPr lang="en-US" dirty="0"/>
              <a:t>In 2003, construction began on a 12,900-square Student Center addition, which opened in January 2004.  Attached to the original student center structure, the facility was named the Beth Tedrow Student Center.  The structure contained the campus bookstore, a portico-style meeting area, a walk-through student art display area, the campus health center, offices for the student government and the student activities director, space for informal gatherings and a student theater.</a:t>
            </a:r>
          </a:p>
          <a:p>
            <a:r>
              <a:rPr lang="en-US" dirty="0"/>
              <a:t>In addition to the construction of the Beth Tedrow Student Center, three Residential Life Apartments were built increasing on-campus housing capacity from 234 to 306.  The housing addition opened in the fall of 2002.</a:t>
            </a:r>
          </a:p>
          <a:p>
            <a:r>
              <a:rPr lang="en-US" dirty="0"/>
              <a:t>In July of 2005, ground was broken on a 19,260 square foot “Front Door” project.  The addition is located just south of the original Administration Building.  The three-level, two-story structure was designed as a student and community service center consolidating public and student services streamlining the enrollment process, adding modern classrooms, housing adult education and providing a single location for most assistance provided by the College.  Completion of the project occurred in 2006.</a:t>
            </a:r>
          </a:p>
          <a:p>
            <a:r>
              <a:rPr lang="en-US" dirty="0"/>
              <a:t>In coordination with the City of Garden City, a fire science classroom and live burn training tower was completed on the college campus in 2008.  The Live Burn facility is the only such facility in Western Kansas. </a:t>
            </a:r>
          </a:p>
          <a:p>
            <a:endParaRPr lang="en-US" dirty="0"/>
          </a:p>
        </p:txBody>
      </p:sp>
    </p:spTree>
    <p:extLst>
      <p:ext uri="{BB962C8B-B14F-4D97-AF65-F5344CB8AC3E}">
        <p14:creationId xmlns:p14="http://schemas.microsoft.com/office/powerpoint/2010/main" val="8188094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GCCC Welding</a:t>
            </a:r>
          </a:p>
        </p:txBody>
      </p:sp>
      <p:sp>
        <p:nvSpPr>
          <p:cNvPr id="4" name="Content Placeholder 3"/>
          <p:cNvSpPr>
            <a:spLocks noGrp="1"/>
          </p:cNvSpPr>
          <p:nvPr>
            <p:ph sz="half" idx="2"/>
          </p:nvPr>
        </p:nvSpPr>
        <p:spPr/>
        <p:txBody>
          <a:bodyPr>
            <a:normAutofit lnSpcReduction="10000"/>
          </a:bodyPr>
          <a:lstStyle/>
          <a:p>
            <a:r>
              <a:rPr lang="en-US" dirty="0"/>
              <a:t>1802 E Spruce - Welding Center/National Guard </a:t>
            </a:r>
          </a:p>
          <a:p>
            <a:r>
              <a:rPr lang="en-US" dirty="0"/>
              <a:t>Acquired 2012 </a:t>
            </a:r>
          </a:p>
          <a:p>
            <a:r>
              <a:rPr lang="en-US" dirty="0"/>
              <a:t>2015 – Back South section Remodeled for welding classroom,</a:t>
            </a:r>
          </a:p>
          <a:p>
            <a:r>
              <a:rPr lang="en-US" dirty="0"/>
              <a:t>2016– Front North section Remodeled for National Guard partnership with GCCC </a:t>
            </a:r>
          </a:p>
          <a:p>
            <a:endParaRPr lang="en-US" dirty="0"/>
          </a:p>
        </p:txBody>
      </p:sp>
      <p:pic>
        <p:nvPicPr>
          <p:cNvPr id="7"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98575" y="2642923"/>
            <a:ext cx="4718050" cy="3145366"/>
          </a:xfrm>
        </p:spPr>
      </p:pic>
    </p:spTree>
    <p:extLst>
      <p:ext uri="{BB962C8B-B14F-4D97-AF65-F5344CB8AC3E}">
        <p14:creationId xmlns:p14="http://schemas.microsoft.com/office/powerpoint/2010/main" val="40075218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National Guard partnership with GCCC-Task Force Broncbuster</a:t>
            </a:r>
          </a:p>
        </p:txBody>
      </p:sp>
      <p:sp>
        <p:nvSpPr>
          <p:cNvPr id="4" name="Text Placeholder 3"/>
          <p:cNvSpPr>
            <a:spLocks noGrp="1"/>
          </p:cNvSpPr>
          <p:nvPr>
            <p:ph type="body" sz="half" idx="2"/>
          </p:nvPr>
        </p:nvSpPr>
        <p:spPr/>
        <p:txBody>
          <a:bodyPr>
            <a:normAutofit lnSpcReduction="10000"/>
          </a:bodyPr>
          <a:lstStyle/>
          <a:p>
            <a:r>
              <a:rPr lang="en-US" dirty="0"/>
              <a:t>The cannon is a World War II M8 PACK Howitzer cannon, and will be discharged after the National Anthem and when the home team scores. The cannon is fired by members of the Kansas Army and Air National guard</a:t>
            </a:r>
          </a:p>
        </p:txBody>
      </p:sp>
      <p:pic>
        <p:nvPicPr>
          <p:cNvPr id="9" name="Picture Placeholder 8"/>
          <p:cNvPicPr>
            <a:picLocks noGrp="1" noChangeAspect="1"/>
          </p:cNvPicPr>
          <p:nvPr>
            <p:ph type="pic" idx="1"/>
          </p:nvPr>
        </p:nvPicPr>
        <p:blipFill>
          <a:blip r:embed="rId2">
            <a:extLst>
              <a:ext uri="{28A0092B-C50C-407E-A947-70E740481C1C}">
                <a14:useLocalDpi xmlns:a14="http://schemas.microsoft.com/office/drawing/2010/main" val="0"/>
              </a:ext>
            </a:extLst>
          </a:blip>
          <a:srcRect t="25247" b="25247"/>
          <a:stretch>
            <a:fillRect/>
          </a:stretch>
        </p:blipFill>
        <p:spPr>
          <a:xfrm>
            <a:off x="2277035" y="1041399"/>
            <a:ext cx="7655859" cy="3557495"/>
          </a:xfrm>
        </p:spPr>
      </p:pic>
    </p:spTree>
    <p:extLst>
      <p:ext uri="{BB962C8B-B14F-4D97-AF65-F5344CB8AC3E}">
        <p14:creationId xmlns:p14="http://schemas.microsoft.com/office/powerpoint/2010/main" val="10495973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GCCC/National Guard</a:t>
            </a: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25247" b="25247"/>
          <a:stretch>
            <a:fillRect/>
          </a:stretch>
        </p:blipFill>
        <p:spPr>
          <a:xfrm>
            <a:off x="1295401" y="1041399"/>
            <a:ext cx="9533964" cy="3845233"/>
          </a:xfrm>
        </p:spPr>
      </p:pic>
      <p:sp>
        <p:nvSpPr>
          <p:cNvPr id="4" name="Text Placeholder 3"/>
          <p:cNvSpPr>
            <a:spLocks noGrp="1"/>
          </p:cNvSpPr>
          <p:nvPr>
            <p:ph type="body" sz="half" idx="2"/>
          </p:nvPr>
        </p:nvSpPr>
        <p:spPr>
          <a:xfrm>
            <a:off x="1295401" y="5382152"/>
            <a:ext cx="9609666" cy="664687"/>
          </a:xfrm>
        </p:spPr>
        <p:txBody>
          <a:bodyPr>
            <a:normAutofit fontScale="92500" lnSpcReduction="10000"/>
          </a:bodyPr>
          <a:lstStyle/>
          <a:p>
            <a:r>
              <a:rPr lang="en-US" dirty="0"/>
              <a:t>Two Black Hawk helicopters piloted and crewed by Kansas Army National Guard Soldiers flew from the Army Aviation Facility #2 in Salina to GCCC for an orientation flight, March 30, 2017. The flight marked another celebration of the unique partnership between GCCC and the Kansas Army and Air National Guard. The Task Force Broncbuster partnership is the first of its kind amongst community colleges in Kansas. </a:t>
            </a:r>
          </a:p>
        </p:txBody>
      </p:sp>
    </p:spTree>
    <p:extLst>
      <p:ext uri="{BB962C8B-B14F-4D97-AF65-F5344CB8AC3E}">
        <p14:creationId xmlns:p14="http://schemas.microsoft.com/office/powerpoint/2010/main" val="23557048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Broncbuster Band Building</a:t>
            </a:r>
          </a:p>
        </p:txBody>
      </p:sp>
      <p:sp>
        <p:nvSpPr>
          <p:cNvPr id="3" name="Content Placeholder 2"/>
          <p:cNvSpPr>
            <a:spLocks noGrp="1"/>
          </p:cNvSpPr>
          <p:nvPr>
            <p:ph sz="half" idx="1"/>
          </p:nvPr>
        </p:nvSpPr>
        <p:spPr/>
        <p:txBody>
          <a:bodyPr/>
          <a:lstStyle/>
          <a:p>
            <a:pPr marL="0" indent="0">
              <a:buNone/>
            </a:pPr>
            <a:r>
              <a:rPr lang="en-US" dirty="0"/>
              <a:t>Broncbuster Band – 2106 E Spruce</a:t>
            </a:r>
          </a:p>
          <a:p>
            <a:r>
              <a:rPr lang="en-US" dirty="0"/>
              <a:t>Acquired 2014 – 4,200 sq. ft.	</a:t>
            </a:r>
          </a:p>
          <a:p>
            <a:r>
              <a:rPr lang="en-US" dirty="0"/>
              <a:t>2017 – Remodeled by GCCC maintenance for band program </a:t>
            </a:r>
          </a:p>
          <a:p>
            <a:endParaRPr lang="en-US" dirty="0"/>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81725" y="2641946"/>
            <a:ext cx="4718050" cy="3147320"/>
          </a:xfrm>
        </p:spPr>
      </p:pic>
    </p:spTree>
    <p:extLst>
      <p:ext uri="{BB962C8B-B14F-4D97-AF65-F5344CB8AC3E}">
        <p14:creationId xmlns:p14="http://schemas.microsoft.com/office/powerpoint/2010/main" val="3117790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0" y="639097"/>
            <a:ext cx="5047129" cy="5525729"/>
          </a:xfrm>
          <a:prstGeom prst="rect">
            <a:avLst/>
          </a:prstGeom>
        </p:spPr>
      </p:pic>
    </p:spTree>
    <p:extLst>
      <p:ext uri="{BB962C8B-B14F-4D97-AF65-F5344CB8AC3E}">
        <p14:creationId xmlns:p14="http://schemas.microsoft.com/office/powerpoint/2010/main" val="2913324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4774" y="884903"/>
            <a:ext cx="7895302" cy="4935793"/>
          </a:xfrm>
          <a:prstGeom prst="rect">
            <a:avLst/>
          </a:prstGeom>
        </p:spPr>
      </p:pic>
    </p:spTree>
    <p:extLst>
      <p:ext uri="{BB962C8B-B14F-4D97-AF65-F5344CB8AC3E}">
        <p14:creationId xmlns:p14="http://schemas.microsoft.com/office/powerpoint/2010/main" val="2759848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385850"/>
          </a:xfrm>
        </p:spPr>
        <p:txBody>
          <a:bodyPr>
            <a:normAutofit fontScale="90000"/>
          </a:bodyPr>
          <a:lstStyle/>
          <a:p>
            <a:r>
              <a:rPr lang="en-US" b="1" dirty="0"/>
              <a:t>GCCC BRONCBUSTER STADIUM</a:t>
            </a:r>
          </a:p>
        </p:txBody>
      </p:sp>
      <p:sp>
        <p:nvSpPr>
          <p:cNvPr id="4" name="Text Placeholder 3"/>
          <p:cNvSpPr>
            <a:spLocks noGrp="1"/>
          </p:cNvSpPr>
          <p:nvPr>
            <p:ph type="body" sz="half" idx="2"/>
          </p:nvPr>
        </p:nvSpPr>
        <p:spPr>
          <a:xfrm>
            <a:off x="1295401" y="5201265"/>
            <a:ext cx="9609666" cy="914400"/>
          </a:xfrm>
        </p:spPr>
        <p:txBody>
          <a:bodyPr>
            <a:normAutofit lnSpcReduction="10000"/>
          </a:bodyPr>
          <a:lstStyle/>
          <a:p>
            <a:r>
              <a:rPr lang="en-US" dirty="0"/>
              <a:t>Constructed 2013 </a:t>
            </a:r>
          </a:p>
          <a:p>
            <a:r>
              <a:rPr lang="en-US" dirty="0"/>
              <a:t>2014 - Garage converted into concession stand</a:t>
            </a:r>
          </a:p>
          <a:p>
            <a:r>
              <a:rPr lang="en-US" dirty="0"/>
              <a:t>2016 – 4,000 sq. ft. Maintenance building constructed </a:t>
            </a:r>
          </a:p>
        </p:txBody>
      </p:sp>
      <p:pic>
        <p:nvPicPr>
          <p:cNvPr id="7" name="Picture Placeholder 6"/>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1" t="8438" r="-1" b="29438"/>
          <a:stretch/>
        </p:blipFill>
        <p:spPr>
          <a:xfrm>
            <a:off x="1047248" y="717755"/>
            <a:ext cx="10105972" cy="4001729"/>
          </a:xfrm>
        </p:spPr>
      </p:pic>
    </p:spTree>
    <p:extLst>
      <p:ext uri="{BB962C8B-B14F-4D97-AF65-F5344CB8AC3E}">
        <p14:creationId xmlns:p14="http://schemas.microsoft.com/office/powerpoint/2010/main" val="22549103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Williams Stadium</a:t>
            </a:r>
          </a:p>
        </p:txBody>
      </p:sp>
      <p:sp>
        <p:nvSpPr>
          <p:cNvPr id="4" name="Content Placeholder 3"/>
          <p:cNvSpPr>
            <a:spLocks noGrp="1"/>
          </p:cNvSpPr>
          <p:nvPr>
            <p:ph sz="half" idx="2"/>
          </p:nvPr>
        </p:nvSpPr>
        <p:spPr/>
        <p:txBody>
          <a:bodyPr>
            <a:normAutofit fontScale="92500" lnSpcReduction="10000"/>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Constructed in 1988</a:t>
            </a:r>
            <a:r>
              <a:rPr kumimoji="0" lang="en-US" sz="1800" b="0" i="0" u="none" strike="noStrike" kern="1200" cap="none" spc="0" normalizeH="0" baseline="0" noProof="0" dirty="0">
                <a:ln>
                  <a:noFill/>
                </a:ln>
                <a:solidFill>
                  <a:prstClr val="black"/>
                </a:solidFill>
                <a:effectLst/>
                <a:uLnTx/>
                <a:uFillTx/>
                <a:latin typeface="Bebas Neue Regular"/>
                <a:ea typeface="+mn-ea"/>
                <a:cs typeface="Bebas Neue Regular"/>
              </a:rPr>
              <a:t> </a:t>
            </a:r>
          </a:p>
          <a:p>
            <a:r>
              <a:rPr lang="en-US" sz="2000" dirty="0"/>
              <a:t>2005 light poles refurbished with new lighting</a:t>
            </a:r>
          </a:p>
          <a:p>
            <a:r>
              <a:rPr lang="en-US" sz="2000" dirty="0"/>
              <a:t>2018 Center left light pole new pole base poured.</a:t>
            </a:r>
            <a:endParaRPr kumimoji="0" lang="en-US" sz="2200" b="0" i="0" u="none" strike="noStrike" kern="1200" cap="none" spc="0" normalizeH="0" baseline="0" noProof="0" dirty="0">
              <a:ln>
                <a:noFill/>
              </a:ln>
              <a:solidFill>
                <a:prstClr val="black"/>
              </a:solidFill>
              <a:effectLst/>
              <a:uLnTx/>
              <a:uFillTx/>
              <a:latin typeface="Bebas Neue Regular"/>
              <a:ea typeface="+mn-ea"/>
              <a:cs typeface="Bebas Neue Regular"/>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2021 installed eight new 80 ft poles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A total of 128 high efficiency Led lights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Greatly improved visibility on the field and energy efficiency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Lower operation costs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Less light pollution in the neighborhood</a:t>
            </a:r>
          </a:p>
        </p:txBody>
      </p:sp>
      <p:pic>
        <p:nvPicPr>
          <p:cNvPr id="7" name="Content Placeholder 6">
            <a:extLst>
              <a:ext uri="{FF2B5EF4-FFF2-40B4-BE49-F238E27FC236}">
                <a16:creationId xmlns:a16="http://schemas.microsoft.com/office/drawing/2014/main" id="{210083E6-2B54-4A42-A946-9A251C166226}"/>
              </a:ext>
            </a:extLst>
          </p:cNvPr>
          <p:cNvPicPr>
            <a:picLocks noGrp="1" noChangeAspect="1"/>
          </p:cNvPicPr>
          <p:nvPr>
            <p:ph sz="half" idx="1"/>
          </p:nvPr>
        </p:nvPicPr>
        <p:blipFill>
          <a:blip r:embed="rId2"/>
          <a:stretch>
            <a:fillRect/>
          </a:stretch>
        </p:blipFill>
        <p:spPr>
          <a:xfrm>
            <a:off x="1556527" y="2560638"/>
            <a:ext cx="4202146" cy="3309937"/>
          </a:xfrm>
          <a:prstGeom prst="rect">
            <a:avLst/>
          </a:prstGeom>
        </p:spPr>
      </p:pic>
    </p:spTree>
    <p:extLst>
      <p:ext uri="{BB962C8B-B14F-4D97-AF65-F5344CB8AC3E}">
        <p14:creationId xmlns:p14="http://schemas.microsoft.com/office/powerpoint/2010/main" val="38431545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Tangeman Sports Complex</a:t>
            </a: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160207" y="2560638"/>
            <a:ext cx="4807974" cy="3309937"/>
          </a:xfrm>
        </p:spPr>
      </p:pic>
      <p:pic>
        <p:nvPicPr>
          <p:cNvPr id="8" name="Content Placeholder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81725" y="2642923"/>
            <a:ext cx="4718050" cy="3145366"/>
          </a:xfrm>
        </p:spPr>
      </p:pic>
    </p:spTree>
    <p:extLst>
      <p:ext uri="{BB962C8B-B14F-4D97-AF65-F5344CB8AC3E}">
        <p14:creationId xmlns:p14="http://schemas.microsoft.com/office/powerpoint/2010/main" val="32380144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2CAD9-DE47-4990-B608-D3B7F90E3456}"/>
              </a:ext>
            </a:extLst>
          </p:cNvPr>
          <p:cNvSpPr>
            <a:spLocks noGrp="1"/>
          </p:cNvSpPr>
          <p:nvPr>
            <p:ph type="title"/>
          </p:nvPr>
        </p:nvSpPr>
        <p:spPr/>
        <p:txBody>
          <a:bodyPr>
            <a:normAutofit fontScale="90000"/>
          </a:bodyPr>
          <a:lstStyle/>
          <a:p>
            <a:r>
              <a:rPr lang="en-US" dirty="0"/>
              <a:t>Campus HVAC </a:t>
            </a:r>
            <a:br>
              <a:rPr lang="en-US" dirty="0"/>
            </a:br>
            <a:r>
              <a:rPr lang="en-US" dirty="0"/>
              <a:t>Energy Center &amp; Cooling Towers </a:t>
            </a:r>
            <a:br>
              <a:rPr kumimoji="0" lang="en-US" sz="4400" b="1" i="0" u="none" strike="noStrike" kern="1200" cap="none" spc="0" normalizeH="0" baseline="0" noProof="0" dirty="0">
                <a:ln>
                  <a:noFill/>
                </a:ln>
                <a:solidFill>
                  <a:prstClr val="black"/>
                </a:solidFill>
                <a:effectLst/>
                <a:uLnTx/>
                <a:uFillTx/>
                <a:latin typeface="Bebas Neue Regular"/>
                <a:ea typeface="+mn-ea"/>
                <a:cs typeface="Bebas Neue Regular"/>
              </a:rPr>
            </a:br>
            <a:endParaRPr lang="en-US" dirty="0"/>
          </a:p>
        </p:txBody>
      </p:sp>
      <p:sp>
        <p:nvSpPr>
          <p:cNvPr id="3" name="Content Placeholder 2">
            <a:extLst>
              <a:ext uri="{FF2B5EF4-FFF2-40B4-BE49-F238E27FC236}">
                <a16:creationId xmlns:a16="http://schemas.microsoft.com/office/drawing/2014/main" id="{7FBEE330-C75C-4503-84C1-618B53CF3926}"/>
              </a:ext>
            </a:extLst>
          </p:cNvPr>
          <p:cNvSpPr>
            <a:spLocks noGrp="1"/>
          </p:cNvSpPr>
          <p:nvPr>
            <p:ph sz="half"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1200 Tons of cooling Capacity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Increased energy efficiency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Lower operating cost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Campus Energy Center upgrade allows system to run only when needed</a:t>
            </a:r>
          </a:p>
          <a:p>
            <a:endParaRPr lang="en-US" dirty="0"/>
          </a:p>
        </p:txBody>
      </p:sp>
      <p:pic>
        <p:nvPicPr>
          <p:cNvPr id="5" name="Content Placeholder 4">
            <a:extLst>
              <a:ext uri="{FF2B5EF4-FFF2-40B4-BE49-F238E27FC236}">
                <a16:creationId xmlns:a16="http://schemas.microsoft.com/office/drawing/2014/main" id="{19646014-1FA6-406C-957F-A482B9ECB587}"/>
              </a:ext>
            </a:extLst>
          </p:cNvPr>
          <p:cNvPicPr>
            <a:picLocks noGrp="1" noChangeAspect="1"/>
          </p:cNvPicPr>
          <p:nvPr>
            <p:ph sz="half" idx="2"/>
          </p:nvPr>
        </p:nvPicPr>
        <p:blipFill>
          <a:blip r:embed="rId3"/>
          <a:stretch>
            <a:fillRect/>
          </a:stretch>
        </p:blipFill>
        <p:spPr>
          <a:xfrm>
            <a:off x="6359883" y="2560638"/>
            <a:ext cx="4361733" cy="3309937"/>
          </a:xfrm>
          <a:prstGeom prst="rect">
            <a:avLst/>
          </a:prstGeom>
        </p:spPr>
      </p:pic>
    </p:spTree>
    <p:extLst>
      <p:ext uri="{BB962C8B-B14F-4D97-AF65-F5344CB8AC3E}">
        <p14:creationId xmlns:p14="http://schemas.microsoft.com/office/powerpoint/2010/main" val="3915117258"/>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GCCC History</a:t>
            </a:r>
          </a:p>
        </p:txBody>
      </p:sp>
      <p:sp>
        <p:nvSpPr>
          <p:cNvPr id="3" name="Content Placeholder 2"/>
          <p:cNvSpPr>
            <a:spLocks noGrp="1"/>
          </p:cNvSpPr>
          <p:nvPr>
            <p:ph idx="1"/>
          </p:nvPr>
        </p:nvSpPr>
        <p:spPr/>
        <p:txBody>
          <a:bodyPr>
            <a:normAutofit fontScale="55000" lnSpcReduction="20000"/>
          </a:bodyPr>
          <a:lstStyle/>
          <a:p>
            <a:r>
              <a:rPr lang="en-US" dirty="0"/>
              <a:t>In 2009, with funds obtained through a Title V grant, the Erdene Corley Simulation Lab was completed adding 7,000 sq. ft. to the Penka building and providing state-of-the-art technology including nine simulators for the nursing and allied health programs.  The grant also provided funds to remodel three science laboratories in the Warren Fouse Science and Math Building.  Over the next few years, the college funded the complete renovation of the Fouse Building, including ADA restrooms.  </a:t>
            </a:r>
          </a:p>
          <a:p>
            <a:r>
              <a:rPr lang="en-US" dirty="0"/>
              <a:t>Mill rate increased to provide funds for deferred maintenance items such as parking lots, fire alarms, etc.</a:t>
            </a:r>
          </a:p>
          <a:p>
            <a:r>
              <a:rPr lang="en-US" dirty="0"/>
              <a:t>Renovations to the Academic Building occurred during 2011 and 2012.  Renovations mirrored those which occurred in the Fouse Building, new lecture hall seating, new lighting, carpet installation, airlock exterior entrances and the addition of ADA restrooms.  </a:t>
            </a:r>
          </a:p>
          <a:p>
            <a:r>
              <a:rPr lang="en-US" dirty="0"/>
              <a:t>The College received funding through a U.S. Department of Labor grant – Trade Adjustment Assistance Community College and Career Training (TAACCT).  The grant provided the animal science program a state of the art meats lab and mobile training classroom.  </a:t>
            </a:r>
          </a:p>
          <a:p>
            <a:r>
              <a:rPr lang="en-US" dirty="0"/>
              <a:t>In 2011, the College acquired a 3,280 sq. ft. building located at 724 Campus Drive became the Access and Opportunity Center.  The building housed offices and classrooms for the Migrant Family Literacy and refugee service programs for the GCCC Adult Learning Center.   </a:t>
            </a:r>
          </a:p>
          <a:p>
            <a:r>
              <a:rPr lang="en-US" dirty="0"/>
              <a:t>The college was able to purchase six acres and an in-door arena from Finney County Commissioners.  The land and building are currently being utilized by the GCCC Rodeo Team.</a:t>
            </a:r>
          </a:p>
        </p:txBody>
      </p:sp>
    </p:spTree>
    <p:extLst>
      <p:ext uri="{BB962C8B-B14F-4D97-AF65-F5344CB8AC3E}">
        <p14:creationId xmlns:p14="http://schemas.microsoft.com/office/powerpoint/2010/main" val="39359994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Master Facilities Plan</a:t>
            </a:r>
          </a:p>
        </p:txBody>
      </p:sp>
      <p:sp>
        <p:nvSpPr>
          <p:cNvPr id="3" name="Content Placeholder 2"/>
          <p:cNvSpPr>
            <a:spLocks noGrp="1"/>
          </p:cNvSpPr>
          <p:nvPr>
            <p:ph idx="1"/>
          </p:nvPr>
        </p:nvSpPr>
        <p:spPr/>
        <p:txBody>
          <a:bodyPr>
            <a:normAutofit fontScale="55000" lnSpcReduction="20000"/>
          </a:bodyPr>
          <a:lstStyle/>
          <a:p>
            <a:r>
              <a:rPr lang="en-US" dirty="0"/>
              <a:t>Developed by the Dean of Physical Planning &amp; Facilities Management. Information gathered over a 8-year period.</a:t>
            </a:r>
          </a:p>
          <a:p>
            <a:pPr lvl="1"/>
            <a:r>
              <a:rPr lang="en-US" dirty="0"/>
              <a:t>Internal Stakeholder input</a:t>
            </a:r>
          </a:p>
          <a:p>
            <a:pPr lvl="2"/>
            <a:r>
              <a:rPr lang="en-US" dirty="0"/>
              <a:t>Advisory Boards</a:t>
            </a:r>
          </a:p>
          <a:p>
            <a:pPr lvl="2"/>
            <a:r>
              <a:rPr lang="en-US" dirty="0"/>
              <a:t>Staff meetings </a:t>
            </a:r>
          </a:p>
          <a:p>
            <a:pPr lvl="2"/>
            <a:r>
              <a:rPr lang="en-US" dirty="0"/>
              <a:t>Facilities Department</a:t>
            </a:r>
          </a:p>
          <a:p>
            <a:pPr lvl="2"/>
            <a:r>
              <a:rPr lang="en-US" dirty="0"/>
              <a:t>IT Department</a:t>
            </a:r>
          </a:p>
          <a:p>
            <a:pPr lvl="2"/>
            <a:r>
              <a:rPr lang="en-US" dirty="0"/>
              <a:t>Campus Police department</a:t>
            </a:r>
          </a:p>
          <a:p>
            <a:pPr lvl="2"/>
            <a:r>
              <a:rPr lang="en-US" dirty="0"/>
              <a:t>Campus walk-throughs to gather information from Faculty, Staff and students.</a:t>
            </a:r>
          </a:p>
          <a:p>
            <a:pPr lvl="1"/>
            <a:r>
              <a:rPr lang="en-US" dirty="0"/>
              <a:t>External Stakeholder input</a:t>
            </a:r>
          </a:p>
          <a:p>
            <a:pPr lvl="2"/>
            <a:r>
              <a:rPr lang="en-US" dirty="0"/>
              <a:t>Contractors' meetings</a:t>
            </a:r>
          </a:p>
          <a:p>
            <a:pPr lvl="2"/>
            <a:r>
              <a:rPr lang="en-US" dirty="0"/>
              <a:t>Vendor's meetings</a:t>
            </a:r>
          </a:p>
          <a:p>
            <a:pPr lvl="2"/>
            <a:r>
              <a:rPr lang="en-US" dirty="0"/>
              <a:t>Architectural Firm</a:t>
            </a:r>
          </a:p>
          <a:p>
            <a:pPr lvl="2"/>
            <a:r>
              <a:rPr lang="en-US" dirty="0"/>
              <a:t>Engineering Firms</a:t>
            </a:r>
          </a:p>
          <a:p>
            <a:pPr lvl="2"/>
            <a:endParaRPr lang="en-US" dirty="0"/>
          </a:p>
          <a:p>
            <a:pPr lvl="1"/>
            <a:endParaRPr lang="en-US" dirty="0"/>
          </a:p>
        </p:txBody>
      </p:sp>
    </p:spTree>
    <p:extLst>
      <p:ext uri="{BB962C8B-B14F-4D97-AF65-F5344CB8AC3E}">
        <p14:creationId xmlns:p14="http://schemas.microsoft.com/office/powerpoint/2010/main" val="7315627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Master Facilities Plan (Continued)</a:t>
            </a:r>
          </a:p>
        </p:txBody>
      </p:sp>
      <p:sp>
        <p:nvSpPr>
          <p:cNvPr id="3" name="Content Placeholder 2"/>
          <p:cNvSpPr>
            <a:spLocks noGrp="1"/>
          </p:cNvSpPr>
          <p:nvPr>
            <p:ph idx="1"/>
          </p:nvPr>
        </p:nvSpPr>
        <p:spPr/>
        <p:txBody>
          <a:bodyPr>
            <a:normAutofit fontScale="77500" lnSpcReduction="20000"/>
          </a:bodyPr>
          <a:lstStyle/>
          <a:p>
            <a:r>
              <a:rPr lang="en-US" dirty="0"/>
              <a:t>Planning over the years has included numerous stakeholders including advisory boards, community retreats, staff meetings and information received from the state and local leaders.  </a:t>
            </a:r>
          </a:p>
          <a:p>
            <a:r>
              <a:rPr lang="en-US" dirty="0"/>
              <a:t>Deferred maintenance reports were prepared by the Operations Department. </a:t>
            </a:r>
          </a:p>
          <a:p>
            <a:r>
              <a:rPr lang="en-US" dirty="0"/>
              <a:t>Funding for projects is available through a variety of sources including, but not limited to general fund, capital outlay, private donation, federal grants and financing.  The biggest challenge facing the college today is predicting future revenues, due to fluctuating oil and gas assessments, tax abatements and below predicted revenues at the state level, as well as student enrollment. </a:t>
            </a:r>
          </a:p>
          <a:p>
            <a:r>
              <a:rPr lang="en-US" dirty="0"/>
              <a:t>College buildings range in age from 5 years to 55 years.  Although the college has not always had a formalized written deferred maintenance plan or master plan, focus has always been on maintaining current facilities and developing existing facilities to respond to educational needs in the region. </a:t>
            </a:r>
          </a:p>
        </p:txBody>
      </p:sp>
    </p:spTree>
    <p:extLst>
      <p:ext uri="{BB962C8B-B14F-4D97-AF65-F5344CB8AC3E}">
        <p14:creationId xmlns:p14="http://schemas.microsoft.com/office/powerpoint/2010/main" val="37216254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Master Facilities Plan (Continued)</a:t>
            </a:r>
          </a:p>
        </p:txBody>
      </p:sp>
      <p:sp>
        <p:nvSpPr>
          <p:cNvPr id="3" name="Content Placeholder 2"/>
          <p:cNvSpPr>
            <a:spLocks noGrp="1"/>
          </p:cNvSpPr>
          <p:nvPr>
            <p:ph idx="1"/>
          </p:nvPr>
        </p:nvSpPr>
        <p:spPr/>
        <p:txBody>
          <a:bodyPr>
            <a:normAutofit fontScale="40000" lnSpcReduction="20000"/>
          </a:bodyPr>
          <a:lstStyle/>
          <a:p>
            <a:r>
              <a:rPr lang="en-US" sz="2900" dirty="0"/>
              <a:t>In addition to routine maintenance and building renovation, when needed, the college has focused on the replacement of systems.  The first project included updating and/or replacing fire alarm systems in campus buildings.  That project began in 2007 and continued through 2013 when all systems had been replaced.  Fire alarm systems are now evaluated with each building construction or remodel.  The current systems have a life expectancy of twenty years or more.  Rotational replacement will begin again in 2027. The fire alarm system is being integrated into the access control system in Jan 2021.</a:t>
            </a:r>
          </a:p>
          <a:p>
            <a:r>
              <a:rPr lang="en-US" sz="2900" dirty="0"/>
              <a:t>Attention was given to campus parking lots.  Most lots were asphalt and beyond repair.  A systematic plan was developed to replace asphalt parking lots with concrete as funds were available.  The project began in 2014 and continued through 2017. The first parking lot replaced was the Fine Arts parking lot in 2014. SAFL Library parking lot was replaced in 2015. DPAC parking lot followed in 2016. The dormitory parking lot was replaced in 2017.   Only two smaller asphalt lots remain on the college campus, GCCCA parking lot and the Welding parking lot. Both are in serviceable condition; however, plans have begun to replace welding parking lot in the next 1-3 years.</a:t>
            </a:r>
          </a:p>
          <a:p>
            <a:r>
              <a:rPr lang="en-US" sz="2900" dirty="0"/>
              <a:t>Focus has also been placed on roof replacement.  Although repairs occur as needed, there is a systematic plan to replace all gravel roofs with a PVC membrane overlay and to put each roof on a 20-year replacement schedule.  The library roof was replaced in 2017 along with the front lobby roof of the DPAC building.  In 2018, north Penka roof, the west Fine Arts roof, east DPAC roof and the south JCVT roofs were all replaced by DV Douglass Roofing Inc.  In 2019 we replaced sections of the Fine Arts, JCVT and portions of the DPAC roof. In 2021 further portions of the DPAC roof were replaced along with the entire shingle roofing for the GCCC Suites. The remaining roof replacements have been prioritized through meeting with roofing vendors and will be replaced as funds are available.  It is anticipated the project will take approximately 2-5 years to complete depending on funding.</a:t>
            </a:r>
          </a:p>
          <a:p>
            <a:endParaRPr lang="en-US" dirty="0"/>
          </a:p>
        </p:txBody>
      </p:sp>
    </p:spTree>
    <p:extLst>
      <p:ext uri="{BB962C8B-B14F-4D97-AF65-F5344CB8AC3E}">
        <p14:creationId xmlns:p14="http://schemas.microsoft.com/office/powerpoint/2010/main" val="40904619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Master Facilities Plan (Continued)</a:t>
            </a:r>
          </a:p>
        </p:txBody>
      </p:sp>
      <p:sp>
        <p:nvSpPr>
          <p:cNvPr id="3" name="Content Placeholder 2"/>
          <p:cNvSpPr>
            <a:spLocks noGrp="1"/>
          </p:cNvSpPr>
          <p:nvPr>
            <p:ph idx="1"/>
          </p:nvPr>
        </p:nvSpPr>
        <p:spPr/>
        <p:txBody>
          <a:bodyPr>
            <a:normAutofit fontScale="85000" lnSpcReduction="20000"/>
          </a:bodyPr>
          <a:lstStyle/>
          <a:p>
            <a:r>
              <a:rPr lang="en-US" dirty="0"/>
              <a:t>Additionally, an evaluation of the underground tunnel system has been conducted.  As of 2021 we have completed three phases of replacement of the hydronic piping system and tunnel caps throughout campus. Phase 1 was 800 feet of the north tunnel cap and 800 feet of the hydronic hot water pipe were replaced in 2017 by JAG construction. In 2019 we completed Phase 2 south tunnel cap and hydronic hot water pipe along with a section of piping and tunnel cap just south of DPAC. In 2021 we replaced the entire quad tunnel cap system along with 1,225 feet of hydronic piping. We added to drainage wells, as well to improve drainage on the quad. Stamped colored concrete was added in the center to improve aesthetics.</a:t>
            </a:r>
          </a:p>
          <a:p>
            <a:r>
              <a:rPr lang="en-US" dirty="0"/>
              <a:t>The next project we coordinated with the City of Garden city and focused on the evaluation, repair and replacement of campus streets and sidewalks. We completed crack sealing oil/chip overlay of all campus streets in 2019. We are scheduled for phase 2 in 2022.</a:t>
            </a:r>
          </a:p>
          <a:p>
            <a:pPr marL="0" indent="0">
              <a:buNone/>
            </a:pPr>
            <a:endParaRPr lang="en-US" dirty="0"/>
          </a:p>
        </p:txBody>
      </p:sp>
    </p:spTree>
    <p:extLst>
      <p:ext uri="{BB962C8B-B14F-4D97-AF65-F5344CB8AC3E}">
        <p14:creationId xmlns:p14="http://schemas.microsoft.com/office/powerpoint/2010/main" val="13517121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Master Facilities Plan (Continued)</a:t>
            </a:r>
          </a:p>
        </p:txBody>
      </p:sp>
      <p:sp>
        <p:nvSpPr>
          <p:cNvPr id="3" name="Content Placeholder 2"/>
          <p:cNvSpPr>
            <a:spLocks noGrp="1"/>
          </p:cNvSpPr>
          <p:nvPr>
            <p:ph idx="1"/>
          </p:nvPr>
        </p:nvSpPr>
        <p:spPr/>
        <p:txBody>
          <a:bodyPr>
            <a:normAutofit fontScale="92500" lnSpcReduction="20000"/>
          </a:bodyPr>
          <a:lstStyle/>
          <a:p>
            <a:r>
              <a:rPr lang="en-US" dirty="0"/>
              <a:t>In 2021 we were granted board approval for new construction to add a Transit Center that will house the GCCC Bus Fleet as well as office space for Operations: (Maintenance, Transportation, Information Technology, Grounds, Custodian).</a:t>
            </a:r>
          </a:p>
          <a:p>
            <a:r>
              <a:rPr lang="en-US" dirty="0"/>
              <a:t>In 2021 we also purchased a new Freightliner 51 passenger Bus.</a:t>
            </a:r>
          </a:p>
          <a:p>
            <a:r>
              <a:rPr lang="en-US" dirty="0"/>
              <a:t>2021 – Network Switch replacement project was completed to update all campus switches.</a:t>
            </a:r>
          </a:p>
          <a:p>
            <a:r>
              <a:rPr lang="en-US" dirty="0"/>
              <a:t>Access control project for some exterior campus doors began at the end of 2020. Implementation of this project was completed in January 2021 with phase 2, all exterior doors, being completed in 2021. Plans are in place to being Phase 3 when funds become available.</a:t>
            </a:r>
          </a:p>
          <a:p>
            <a:endParaRPr lang="en-US" dirty="0"/>
          </a:p>
          <a:p>
            <a:pPr marL="0" indent="0">
              <a:buNone/>
            </a:pPr>
            <a:endParaRPr lang="en-US" dirty="0"/>
          </a:p>
        </p:txBody>
      </p:sp>
    </p:spTree>
    <p:extLst>
      <p:ext uri="{BB962C8B-B14F-4D97-AF65-F5344CB8AC3E}">
        <p14:creationId xmlns:p14="http://schemas.microsoft.com/office/powerpoint/2010/main" val="35973596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Master Facilities Plan (Continued)</a:t>
            </a:r>
          </a:p>
        </p:txBody>
      </p:sp>
      <p:sp>
        <p:nvSpPr>
          <p:cNvPr id="3" name="Content Placeholder 2"/>
          <p:cNvSpPr>
            <a:spLocks noGrp="1"/>
          </p:cNvSpPr>
          <p:nvPr>
            <p:ph idx="1"/>
          </p:nvPr>
        </p:nvSpPr>
        <p:spPr/>
        <p:txBody>
          <a:bodyPr>
            <a:normAutofit fontScale="92500" lnSpcReduction="10000"/>
          </a:bodyPr>
          <a:lstStyle/>
          <a:p>
            <a:r>
              <a:rPr lang="en-US" dirty="0"/>
              <a:t>19 Light poles for campus have been installed in 2019 and 2021to improve campus safety and to complement our campus aesthetic. Three additional light poles will be installed in 2022. </a:t>
            </a:r>
          </a:p>
          <a:p>
            <a:r>
              <a:rPr lang="en-US" dirty="0"/>
              <a:t>Classroom technology (Camera, microphone and TV) has been installed to add to the remote learning capabilities of our campus classrooms.</a:t>
            </a:r>
          </a:p>
          <a:p>
            <a:r>
              <a:rPr lang="en-US" dirty="0"/>
              <a:t>Plans were developed and implemented in the beginning of 2021 to replace the two existing cooling towers and add an additional 300-ton chiller in summer 2021.</a:t>
            </a:r>
          </a:p>
          <a:p>
            <a:r>
              <a:rPr lang="en-US" dirty="0"/>
              <a:t>Building controls were also installed in the GCCC Energy Center in 2021 with plans to bring in all campus buildings on to the same system in 2022.</a:t>
            </a:r>
          </a:p>
          <a:p>
            <a:endParaRPr lang="en-US" dirty="0"/>
          </a:p>
          <a:p>
            <a:pPr marL="0" indent="0">
              <a:buNone/>
            </a:pPr>
            <a:endParaRPr lang="en-US" dirty="0"/>
          </a:p>
        </p:txBody>
      </p:sp>
    </p:spTree>
    <p:extLst>
      <p:ext uri="{BB962C8B-B14F-4D97-AF65-F5344CB8AC3E}">
        <p14:creationId xmlns:p14="http://schemas.microsoft.com/office/powerpoint/2010/main" val="40595537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Master Facilities Plan (Continued)</a:t>
            </a:r>
          </a:p>
        </p:txBody>
      </p:sp>
      <p:sp>
        <p:nvSpPr>
          <p:cNvPr id="3" name="Content Placeholder 2"/>
          <p:cNvSpPr>
            <a:spLocks noGrp="1"/>
          </p:cNvSpPr>
          <p:nvPr>
            <p:ph idx="1"/>
          </p:nvPr>
        </p:nvSpPr>
        <p:spPr/>
        <p:txBody>
          <a:bodyPr>
            <a:normAutofit/>
          </a:bodyPr>
          <a:lstStyle/>
          <a:p>
            <a:r>
              <a:rPr lang="en-US" dirty="0"/>
              <a:t>Energy audits have been done in the past and have shown the need to replace the older and least efficient windows in all campus buildings. This project will be phased in and will save significant yearly expenditures on energy. Preliminary quotes have given us budget numbers and plans are in place to begin phase 1 in 2022</a:t>
            </a:r>
          </a:p>
          <a:p>
            <a:r>
              <a:rPr lang="en-US" dirty="0"/>
              <a:t>The existing domestic water piping in many campus buildings have reached the end of their service life. Plans to begin replacement have been put into place with the West hall being the first location. </a:t>
            </a:r>
          </a:p>
          <a:p>
            <a:pPr marL="0" indent="0">
              <a:buNone/>
            </a:pPr>
            <a:endParaRPr lang="en-US" dirty="0"/>
          </a:p>
        </p:txBody>
      </p:sp>
    </p:spTree>
    <p:extLst>
      <p:ext uri="{BB962C8B-B14F-4D97-AF65-F5344CB8AC3E}">
        <p14:creationId xmlns:p14="http://schemas.microsoft.com/office/powerpoint/2010/main" val="11828287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Master Facilities Plan (Classroom Space)</a:t>
            </a:r>
          </a:p>
        </p:txBody>
      </p:sp>
      <p:sp>
        <p:nvSpPr>
          <p:cNvPr id="3" name="Content Placeholder 2"/>
          <p:cNvSpPr>
            <a:spLocks noGrp="1"/>
          </p:cNvSpPr>
          <p:nvPr>
            <p:ph idx="1"/>
          </p:nvPr>
        </p:nvSpPr>
        <p:spPr/>
        <p:txBody>
          <a:bodyPr>
            <a:normAutofit/>
          </a:bodyPr>
          <a:lstStyle/>
          <a:p>
            <a:r>
              <a:rPr lang="en-US" dirty="0"/>
              <a:t>Throughout this process we have identified major needs for additional classroom space. We have begun looking at options to expand current building space or to construct a new building to provide additional classroom space. </a:t>
            </a:r>
          </a:p>
          <a:p>
            <a:pPr lvl="1"/>
            <a:r>
              <a:rPr lang="en-US" dirty="0"/>
              <a:t>Our campus is severely limited in classroom space. We are in need for future expansion. Through meetings with architectural firms and engineers we are identifying practical ways to expand through additions to buildings or new construction. </a:t>
            </a:r>
          </a:p>
        </p:txBody>
      </p:sp>
    </p:spTree>
    <p:extLst>
      <p:ext uri="{BB962C8B-B14F-4D97-AF65-F5344CB8AC3E}">
        <p14:creationId xmlns:p14="http://schemas.microsoft.com/office/powerpoint/2010/main" val="25577775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Master Facilities Plan (STEM success center)</a:t>
            </a:r>
          </a:p>
        </p:txBody>
      </p:sp>
      <p:sp>
        <p:nvSpPr>
          <p:cNvPr id="3" name="Content Placeholder 2"/>
          <p:cNvSpPr>
            <a:spLocks noGrp="1"/>
          </p:cNvSpPr>
          <p:nvPr>
            <p:ph idx="1"/>
          </p:nvPr>
        </p:nvSpPr>
        <p:spPr/>
        <p:txBody>
          <a:bodyPr>
            <a:normAutofit/>
          </a:bodyPr>
          <a:lstStyle/>
          <a:p>
            <a:r>
              <a:rPr lang="en-US" dirty="0"/>
              <a:t>In addition to classroom space, the college has the need for student learning and tutoring space, as well as a new Science, Technology, Engineering and Math (STEM) space. Fouse also has a need for additional lab space. Plans for future expansion have begun.</a:t>
            </a:r>
          </a:p>
          <a:p>
            <a:pPr lvl="1"/>
            <a:r>
              <a:rPr lang="en-US" dirty="0"/>
              <a:t>STEM Success Center would include the following:</a:t>
            </a:r>
          </a:p>
          <a:p>
            <a:pPr lvl="2"/>
            <a:r>
              <a:rPr lang="en-US" dirty="0"/>
              <a:t>Spaces for exploring the various aspects of STEM and diver deeper into each subject.</a:t>
            </a:r>
          </a:p>
          <a:p>
            <a:pPr lvl="2"/>
            <a:r>
              <a:rPr lang="en-US" dirty="0"/>
              <a:t>Areas for tutoring and lecture space</a:t>
            </a:r>
          </a:p>
          <a:p>
            <a:pPr lvl="2"/>
            <a:r>
              <a:rPr lang="en-US" dirty="0"/>
              <a:t>Expanded lab space as well as traditional </a:t>
            </a:r>
            <a:r>
              <a:rPr lang="en-US"/>
              <a:t>and online classroom.</a:t>
            </a:r>
          </a:p>
          <a:p>
            <a:pPr marL="914400" lvl="2" indent="0">
              <a:buNone/>
            </a:pPr>
            <a:endParaRPr lang="en-US" dirty="0"/>
          </a:p>
          <a:p>
            <a:pPr lvl="1"/>
            <a:endParaRPr lang="en-US" dirty="0"/>
          </a:p>
        </p:txBody>
      </p:sp>
    </p:spTree>
    <p:extLst>
      <p:ext uri="{BB962C8B-B14F-4D97-AF65-F5344CB8AC3E}">
        <p14:creationId xmlns:p14="http://schemas.microsoft.com/office/powerpoint/2010/main" val="3050317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Operations Deferred Maintenance Schedule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99790070"/>
              </p:ext>
            </p:extLst>
          </p:nvPr>
        </p:nvGraphicFramePr>
        <p:xfrm>
          <a:off x="1553496" y="2463500"/>
          <a:ext cx="8859906" cy="3474721"/>
        </p:xfrm>
        <a:graphic>
          <a:graphicData uri="http://schemas.openxmlformats.org/drawingml/2006/table">
            <a:tbl>
              <a:tblPr>
                <a:tableStyleId>{5C22544A-7EE6-4342-B048-85BDC9FD1C3A}</a:tableStyleId>
              </a:tblPr>
              <a:tblGrid>
                <a:gridCol w="2247033">
                  <a:extLst>
                    <a:ext uri="{9D8B030D-6E8A-4147-A177-3AD203B41FA5}">
                      <a16:colId xmlns:a16="http://schemas.microsoft.com/office/drawing/2014/main" val="20000"/>
                    </a:ext>
                  </a:extLst>
                </a:gridCol>
                <a:gridCol w="1254836">
                  <a:extLst>
                    <a:ext uri="{9D8B030D-6E8A-4147-A177-3AD203B41FA5}">
                      <a16:colId xmlns:a16="http://schemas.microsoft.com/office/drawing/2014/main" val="20001"/>
                    </a:ext>
                  </a:extLst>
                </a:gridCol>
                <a:gridCol w="933832">
                  <a:extLst>
                    <a:ext uri="{9D8B030D-6E8A-4147-A177-3AD203B41FA5}">
                      <a16:colId xmlns:a16="http://schemas.microsoft.com/office/drawing/2014/main" val="20002"/>
                    </a:ext>
                  </a:extLst>
                </a:gridCol>
                <a:gridCol w="933832">
                  <a:extLst>
                    <a:ext uri="{9D8B030D-6E8A-4147-A177-3AD203B41FA5}">
                      <a16:colId xmlns:a16="http://schemas.microsoft.com/office/drawing/2014/main" val="20003"/>
                    </a:ext>
                  </a:extLst>
                </a:gridCol>
                <a:gridCol w="933832">
                  <a:extLst>
                    <a:ext uri="{9D8B030D-6E8A-4147-A177-3AD203B41FA5}">
                      <a16:colId xmlns:a16="http://schemas.microsoft.com/office/drawing/2014/main" val="20004"/>
                    </a:ext>
                  </a:extLst>
                </a:gridCol>
                <a:gridCol w="933832">
                  <a:extLst>
                    <a:ext uri="{9D8B030D-6E8A-4147-A177-3AD203B41FA5}">
                      <a16:colId xmlns:a16="http://schemas.microsoft.com/office/drawing/2014/main" val="20005"/>
                    </a:ext>
                  </a:extLst>
                </a:gridCol>
                <a:gridCol w="32277">
                  <a:extLst>
                    <a:ext uri="{9D8B030D-6E8A-4147-A177-3AD203B41FA5}">
                      <a16:colId xmlns:a16="http://schemas.microsoft.com/office/drawing/2014/main" val="20006"/>
                    </a:ext>
                  </a:extLst>
                </a:gridCol>
                <a:gridCol w="1590432">
                  <a:extLst>
                    <a:ext uri="{9D8B030D-6E8A-4147-A177-3AD203B41FA5}">
                      <a16:colId xmlns:a16="http://schemas.microsoft.com/office/drawing/2014/main" val="20007"/>
                    </a:ext>
                  </a:extLst>
                </a:gridCol>
              </a:tblGrid>
              <a:tr h="276680">
                <a:tc gridSpan="8">
                  <a:txBody>
                    <a:bodyPr/>
                    <a:lstStyle/>
                    <a:p>
                      <a:pPr algn="ctr" fontAlgn="ctr"/>
                      <a:r>
                        <a:rPr lang="en-US" sz="1700" b="1" u="none" strike="noStrike" dirty="0">
                          <a:effectLst/>
                        </a:rPr>
                        <a:t>Maintenance Plan</a:t>
                      </a:r>
                      <a:endParaRPr lang="en-US" sz="17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81922">
                <a:tc gridSpan="8">
                  <a:txBody>
                    <a:bodyPr/>
                    <a:lstStyle/>
                    <a:p>
                      <a:pPr algn="ctr" fontAlgn="ctr"/>
                      <a:r>
                        <a:rPr lang="en-US" sz="1100" u="none" strike="noStrike" dirty="0">
                          <a:effectLst/>
                        </a:rPr>
                        <a:t>5-10 year plan</a:t>
                      </a:r>
                      <a:endParaRPr lang="en-US" sz="1100" b="1" i="0" u="none" strike="noStrike" dirty="0">
                        <a:solidFill>
                          <a:srgbClr val="FFFFFF"/>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81922">
                <a:tc>
                  <a:txBody>
                    <a:bodyPr/>
                    <a:lstStyle/>
                    <a:p>
                      <a:pPr algn="l" fontAlgn="b"/>
                      <a:r>
                        <a:rPr lang="en-US" sz="1100" b="1" u="none" strike="noStrike" dirty="0">
                          <a:effectLst/>
                        </a:rPr>
                        <a:t>Windows</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b="1" u="none" strike="noStrike">
                          <a:effectLst/>
                        </a:rPr>
                        <a:t> </a:t>
                      </a:r>
                      <a:endParaRPr lang="en-US" sz="1100" b="1" i="0" u="none" strike="noStrike">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b="1" u="none" strike="noStrike" dirty="0">
                          <a:effectLst/>
                        </a:rPr>
                        <a:t> </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b="1" u="none" strike="noStrike">
                          <a:effectLst/>
                        </a:rPr>
                        <a:t> </a:t>
                      </a:r>
                      <a:endParaRPr lang="en-US" sz="1100" b="1" i="0" u="none" strike="noStrike">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b="1" u="none" strike="noStrike">
                          <a:effectLst/>
                        </a:rPr>
                        <a:t> </a:t>
                      </a:r>
                      <a:endParaRPr lang="en-US" sz="1100" b="1" i="0" u="none" strike="noStrike">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b="1" u="none" strike="noStrike">
                          <a:effectLst/>
                        </a:rPr>
                        <a:t> </a:t>
                      </a:r>
                      <a:endParaRPr lang="en-US" sz="1100" b="1" i="0" u="none" strike="noStrike">
                        <a:solidFill>
                          <a:srgbClr val="000000"/>
                        </a:solidFill>
                        <a:effectLst/>
                        <a:latin typeface="Calibri" panose="020F0502020204030204" pitchFamily="34" charset="0"/>
                      </a:endParaRPr>
                    </a:p>
                  </a:txBody>
                  <a:tcPr marL="5806" marR="5806" marT="5806" marB="0" anchor="b">
                    <a:noFill/>
                  </a:tcPr>
                </a:tc>
                <a:tc gridSpan="2">
                  <a:txBody>
                    <a:bodyPr/>
                    <a:lstStyle/>
                    <a:p>
                      <a:pPr algn="ctr" fontAlgn="b"/>
                      <a:r>
                        <a:rPr lang="en-US" sz="1100" b="1" u="none" strike="noStrike" dirty="0">
                          <a:effectLst/>
                        </a:rPr>
                        <a:t>Estimated Cost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extLst>
                  <a:ext uri="{0D108BD9-81ED-4DB2-BD59-A6C34878D82A}">
                    <a16:rowId xmlns:a16="http://schemas.microsoft.com/office/drawing/2014/main" val="10002"/>
                  </a:ext>
                </a:extLst>
              </a:tr>
              <a:tr h="181169">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2022-2023</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u="none" strike="noStrike" dirty="0">
                          <a:effectLst/>
                        </a:rPr>
                        <a:t>Admin, FOUS, ACAD</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$75,000/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3"/>
                  </a:ext>
                </a:extLst>
              </a:tr>
              <a:tr h="189502">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2024-2026</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b"/>
                      <a:r>
                        <a:rPr lang="en-US" sz="1100" b="1" u="none" strike="noStrike" dirty="0">
                          <a:effectLst/>
                        </a:rPr>
                        <a:t>DPAC/Broncbuster Suites</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$75,000/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4"/>
                  </a:ext>
                </a:extLst>
              </a:tr>
              <a:tr h="189502">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2027-2028</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u="none" strike="noStrike" dirty="0" err="1">
                          <a:effectLst/>
                        </a:rPr>
                        <a:t>Penka</a:t>
                      </a:r>
                      <a:r>
                        <a:rPr lang="en-US" sz="1100" b="1" u="none" strike="noStrike" dirty="0">
                          <a:effectLst/>
                        </a:rPr>
                        <a:t>/Fine Arts/East Units</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$75,000/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5"/>
                  </a:ext>
                </a:extLst>
              </a:tr>
              <a:tr h="189502">
                <a:tc gridSpan="2">
                  <a:txBody>
                    <a:bodyPr/>
                    <a:lstStyle/>
                    <a:p>
                      <a:pPr algn="l" fontAlgn="b"/>
                      <a:r>
                        <a:rPr lang="en-US" sz="1100" b="1" u="none" strike="noStrike" dirty="0">
                          <a:effectLst/>
                        </a:rPr>
                        <a:t>Roof Replacement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a:txBody>
                    <a:bodyPr/>
                    <a:lstStyle/>
                    <a:p>
                      <a:pPr algn="l" fontAlgn="b"/>
                      <a:endParaRPr lang="en-US" sz="1100" b="1" i="0" u="none" strike="noStrike">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a:solidFill>
                          <a:srgbClr val="000000"/>
                        </a:solidFill>
                        <a:effectLst/>
                        <a:latin typeface="Calibri" panose="020F0502020204030204" pitchFamily="34" charset="0"/>
                      </a:endParaRPr>
                    </a:p>
                  </a:txBody>
                  <a:tcPr marL="5806" marR="5806" marT="5806" marB="0" anchor="b">
                    <a:noFill/>
                  </a:tcPr>
                </a:tc>
                <a:tc gridSpan="2">
                  <a:txBody>
                    <a:bodyPr/>
                    <a:lstStyle/>
                    <a:p>
                      <a:pPr algn="ctr" fontAlgn="b"/>
                      <a:r>
                        <a:rPr lang="en-US" sz="1100" b="1" u="none" strike="noStrike" dirty="0">
                          <a:effectLst/>
                        </a:rPr>
                        <a:t>Estimated Cost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extLst>
                  <a:ext uri="{0D108BD9-81ED-4DB2-BD59-A6C34878D82A}">
                    <a16:rowId xmlns:a16="http://schemas.microsoft.com/office/drawing/2014/main" val="10006"/>
                  </a:ext>
                </a:extLst>
              </a:tr>
              <a:tr h="189502">
                <a:tc>
                  <a:txBody>
                    <a:bodyPr/>
                    <a:lstStyle/>
                    <a:p>
                      <a:pPr algn="l" fontAlgn="b"/>
                      <a:endParaRPr lang="en-US" sz="1100" b="1" i="0" u="none" strike="noStrike">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2021-2022</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i="0" u="none" strike="noStrike" dirty="0">
                          <a:solidFill>
                            <a:srgbClr val="000000"/>
                          </a:solidFill>
                          <a:effectLst/>
                          <a:latin typeface="Calibri" panose="020F0502020204030204" pitchFamily="34" charset="0"/>
                        </a:rPr>
                        <a:t>Broncbuster Suites w/ridge vents, soffit, fascia</a:t>
                      </a: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$200,000/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7"/>
                  </a:ext>
                </a:extLst>
              </a:tr>
              <a:tr h="189502">
                <a:tc>
                  <a:txBody>
                    <a:bodyPr/>
                    <a:lstStyle/>
                    <a:p>
                      <a:pPr algn="l" fontAlgn="b"/>
                      <a:endParaRPr lang="en-US" sz="1100" b="1" i="0" u="none" strike="noStrike">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2023-2024</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b"/>
                      <a:r>
                        <a:rPr lang="en-US" sz="1100" b="1" u="none" strike="noStrike" dirty="0">
                          <a:effectLst/>
                        </a:rPr>
                        <a:t>BTSC Gravel Roofs</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$100,000/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8"/>
                  </a:ext>
                </a:extLst>
              </a:tr>
              <a:tr h="189502">
                <a:tc>
                  <a:txBody>
                    <a:bodyPr/>
                    <a:lstStyle/>
                    <a:p>
                      <a:pPr algn="l" fontAlgn="b"/>
                      <a:endParaRPr lang="en-US" sz="1100" b="1" i="0" u="none" strike="noStrike">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2025-2026</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i="0" u="none" strike="noStrike" dirty="0">
                          <a:solidFill>
                            <a:srgbClr val="000000"/>
                          </a:solidFill>
                          <a:effectLst/>
                          <a:latin typeface="Calibri" panose="020F0502020204030204" pitchFamily="34" charset="0"/>
                        </a:rPr>
                        <a:t> West Hall, East Units, Apartments</a:t>
                      </a: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$300,000/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9"/>
                  </a:ext>
                </a:extLst>
              </a:tr>
              <a:tr h="189502">
                <a:tc gridSpan="2">
                  <a:txBody>
                    <a:bodyPr/>
                    <a:lstStyle/>
                    <a:p>
                      <a:pPr algn="l" fontAlgn="b"/>
                      <a:r>
                        <a:rPr lang="en-US" sz="1100" b="1" u="none" strike="noStrike" dirty="0">
                          <a:effectLst/>
                        </a:rPr>
                        <a:t>Tunnel Cap Replacement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gridSpan="2">
                  <a:txBody>
                    <a:bodyPr/>
                    <a:lstStyle/>
                    <a:p>
                      <a:pPr algn="ctr" fontAlgn="b"/>
                      <a:r>
                        <a:rPr lang="en-US" sz="1100" b="1" u="none" strike="noStrike" dirty="0">
                          <a:effectLst/>
                        </a:rPr>
                        <a:t>Estimated Cost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extLst>
                  <a:ext uri="{0D108BD9-81ED-4DB2-BD59-A6C34878D82A}">
                    <a16:rowId xmlns:a16="http://schemas.microsoft.com/office/drawing/2014/main" val="10010"/>
                  </a:ext>
                </a:extLst>
              </a:tr>
              <a:tr h="189502">
                <a:tc>
                  <a:txBody>
                    <a:bodyPr/>
                    <a:lstStyle/>
                    <a:p>
                      <a:pPr algn="l" fontAlgn="b"/>
                      <a:endParaRPr lang="en-US" sz="1100" b="1" i="0" u="none" strike="noStrike">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2021-2022</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u="none" strike="noStrike" dirty="0">
                          <a:effectLst/>
                        </a:rPr>
                        <a:t>Main Quad</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$150,000/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1"/>
                  </a:ext>
                </a:extLst>
              </a:tr>
              <a:tr h="189502">
                <a:tc>
                  <a:txBody>
                    <a:bodyPr/>
                    <a:lstStyle/>
                    <a:p>
                      <a:pPr algn="l" fontAlgn="b"/>
                      <a:endParaRPr lang="en-US" sz="1100" b="1" i="0" u="none" strike="noStrike">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2023-2024</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b"/>
                      <a:r>
                        <a:rPr lang="en-US" sz="1100" b="1" i="0" u="none" strike="noStrike" dirty="0">
                          <a:solidFill>
                            <a:srgbClr val="000000"/>
                          </a:solidFill>
                          <a:effectLst/>
                          <a:latin typeface="Calibri" panose="020F0502020204030204" pitchFamily="34" charset="0"/>
                        </a:rPr>
                        <a:t>JCVT East sidewalk</a:t>
                      </a: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$100,000/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2"/>
                  </a:ext>
                </a:extLst>
              </a:tr>
              <a:tr h="189502">
                <a:tc>
                  <a:txBody>
                    <a:bodyPr/>
                    <a:lstStyle/>
                    <a:p>
                      <a:pPr algn="l" fontAlgn="b"/>
                      <a:endParaRPr lang="en-US" sz="1100" b="1" i="0" u="none" strike="noStrike">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3"/>
                  </a:ext>
                </a:extLst>
              </a:tr>
              <a:tr h="189502">
                <a:tc gridSpan="4">
                  <a:txBody>
                    <a:bodyPr/>
                    <a:lstStyle/>
                    <a:p>
                      <a:pPr algn="l" fontAlgn="b"/>
                      <a:r>
                        <a:rPr lang="en-US" sz="1100" b="1" u="none" strike="noStrike" dirty="0">
                          <a:effectLst/>
                        </a:rPr>
                        <a:t>Hydronic Hot Water Pipe Replacement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gridSpan="2">
                  <a:txBody>
                    <a:bodyPr/>
                    <a:lstStyle/>
                    <a:p>
                      <a:pPr algn="ctr" fontAlgn="b"/>
                      <a:r>
                        <a:rPr lang="en-US" sz="1100" b="1" u="none" strike="noStrike" dirty="0">
                          <a:effectLst/>
                        </a:rPr>
                        <a:t>Estimated Cost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extLst>
                  <a:ext uri="{0D108BD9-81ED-4DB2-BD59-A6C34878D82A}">
                    <a16:rowId xmlns:a16="http://schemas.microsoft.com/office/drawing/2014/main" val="10014"/>
                  </a:ext>
                </a:extLst>
              </a:tr>
              <a:tr h="189502">
                <a:tc>
                  <a:txBody>
                    <a:bodyPr/>
                    <a:lstStyle/>
                    <a:p>
                      <a:pPr algn="l" fontAlgn="b"/>
                      <a:endParaRPr lang="en-US" sz="1100" b="1" i="0" u="none" strike="noStrike">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2021-2022</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050" b="1" i="0" u="none" strike="noStrike" dirty="0">
                          <a:solidFill>
                            <a:srgbClr val="000000"/>
                          </a:solidFill>
                          <a:effectLst/>
                          <a:latin typeface="Calibri" panose="020F0502020204030204" pitchFamily="34" charset="0"/>
                        </a:rPr>
                        <a:t>Main Quad</a:t>
                      </a: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$100,000/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5"/>
                  </a:ext>
                </a:extLst>
              </a:tr>
              <a:tr h="189502">
                <a:tc>
                  <a:txBody>
                    <a:bodyPr/>
                    <a:lstStyle/>
                    <a:p>
                      <a:pPr algn="l" fontAlgn="b"/>
                      <a:endParaRPr lang="en-US" sz="1100" b="1" i="0" u="none" strike="noStrike">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2023-2024</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b"/>
                      <a:r>
                        <a:rPr lang="en-US" sz="1050" b="1" i="0" u="none" strike="noStrike" dirty="0">
                          <a:solidFill>
                            <a:srgbClr val="000000"/>
                          </a:solidFill>
                          <a:effectLst/>
                          <a:latin typeface="Calibri" panose="020F0502020204030204" pitchFamily="34" charset="0"/>
                        </a:rPr>
                        <a:t>JCVT</a:t>
                      </a: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$75,000/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6"/>
                  </a:ext>
                </a:extLst>
              </a:tr>
              <a:tr h="189502">
                <a:tc>
                  <a:txBody>
                    <a:bodyPr/>
                    <a:lstStyle/>
                    <a:p>
                      <a:pPr algn="l" fontAlgn="b"/>
                      <a:endParaRPr lang="en-US" sz="1100" b="1" i="0" u="none" strike="noStrike">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endParaRPr lang="en-US" sz="105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2376734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GCCC History</a:t>
            </a:r>
          </a:p>
        </p:txBody>
      </p:sp>
      <p:sp>
        <p:nvSpPr>
          <p:cNvPr id="3" name="Content Placeholder 2"/>
          <p:cNvSpPr>
            <a:spLocks noGrp="1"/>
          </p:cNvSpPr>
          <p:nvPr>
            <p:ph idx="1"/>
          </p:nvPr>
        </p:nvSpPr>
        <p:spPr/>
        <p:txBody>
          <a:bodyPr>
            <a:normAutofit fontScale="62500" lnSpcReduction="20000"/>
          </a:bodyPr>
          <a:lstStyle/>
          <a:p>
            <a:r>
              <a:rPr lang="en-US" dirty="0"/>
              <a:t>In 2013, the college purchased a 14,487 square foot pre-engineered steel building on approximately 1.3 acres directly south of the main campus.  A portion of the building was converted into a welding lab, classroom and instructor offices.  Partial funding for the remodel was provided through the Kansas Technical Retraining Among Industry-targeted Networks (KanTRAIN) grant project awarded by the U. S. Department of Labor’s Trade Adjustment Assistance Community College and Career Training program.  The Kansas Army National Guard Training Center is located in the front of the building. The center consists of numerous offices and a classroom.    Later that year, the college purchased an additional 2.1 acres adjacent to that property.  Eight student housing units were constructed as well as a manager apartment and laundry facility/tornado shelter.   The housing complex opened January 2015.</a:t>
            </a:r>
          </a:p>
          <a:p>
            <a:r>
              <a:rPr lang="en-US" dirty="0"/>
              <a:t>During 2015, the college purchased a 4,800 square foot building directly south of the athletic complex.  In 2017, the building was remodeled to accommodate the instrumental music program and GCCC marching band.  A few months later, the college was able to purchase 2.5 acres adjacent to this property.</a:t>
            </a:r>
          </a:p>
          <a:p>
            <a:r>
              <a:rPr lang="en-US" dirty="0"/>
              <a:t>In 2016, the college purchased four apartment buildings south of campus on Laurel Street.  The property named Broncbuster Suites provided housing for an additional 80 students.  In 2017, the college purchased the remaining apartment buildings at the Laurel Street location; bring the total number of beds at that location to 165. </a:t>
            </a:r>
          </a:p>
          <a:p>
            <a:endParaRPr lang="en-US" dirty="0"/>
          </a:p>
        </p:txBody>
      </p:sp>
    </p:spTree>
    <p:extLst>
      <p:ext uri="{BB962C8B-B14F-4D97-AF65-F5344CB8AC3E}">
        <p14:creationId xmlns:p14="http://schemas.microsoft.com/office/powerpoint/2010/main" val="396569200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kumimoji="0" lang="en-US" sz="4000" b="0" i="0" u="none" strike="noStrike" kern="1200" cap="none" spc="0" normalizeH="0" baseline="0" noProof="0" dirty="0">
                <a:ln w="3175" cmpd="sng">
                  <a:noFill/>
                </a:ln>
                <a:solidFill>
                  <a:prstClr val="black">
                    <a:lumMod val="85000"/>
                    <a:lumOff val="15000"/>
                  </a:prstClr>
                </a:solidFill>
                <a:effectLst/>
                <a:uLnTx/>
                <a:uFillTx/>
                <a:latin typeface="Garamond" panose="02020404030301010803"/>
                <a:ea typeface="+mj-ea"/>
                <a:cs typeface="+mj-cs"/>
              </a:rPr>
              <a:t>Operations Deferred Maintenance Schedule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32539848"/>
              </p:ext>
            </p:extLst>
          </p:nvPr>
        </p:nvGraphicFramePr>
        <p:xfrm>
          <a:off x="1553496" y="2482645"/>
          <a:ext cx="9085007" cy="3593702"/>
        </p:xfrm>
        <a:graphic>
          <a:graphicData uri="http://schemas.openxmlformats.org/drawingml/2006/table">
            <a:tbl>
              <a:tblPr>
                <a:tableStyleId>{5C22544A-7EE6-4342-B048-85BDC9FD1C3A}</a:tableStyleId>
              </a:tblPr>
              <a:tblGrid>
                <a:gridCol w="2172502">
                  <a:extLst>
                    <a:ext uri="{9D8B030D-6E8A-4147-A177-3AD203B41FA5}">
                      <a16:colId xmlns:a16="http://schemas.microsoft.com/office/drawing/2014/main" val="20000"/>
                    </a:ext>
                  </a:extLst>
                </a:gridCol>
                <a:gridCol w="1213215">
                  <a:extLst>
                    <a:ext uri="{9D8B030D-6E8A-4147-A177-3AD203B41FA5}">
                      <a16:colId xmlns:a16="http://schemas.microsoft.com/office/drawing/2014/main" val="20001"/>
                    </a:ext>
                  </a:extLst>
                </a:gridCol>
                <a:gridCol w="902858">
                  <a:extLst>
                    <a:ext uri="{9D8B030D-6E8A-4147-A177-3AD203B41FA5}">
                      <a16:colId xmlns:a16="http://schemas.microsoft.com/office/drawing/2014/main" val="20002"/>
                    </a:ext>
                  </a:extLst>
                </a:gridCol>
                <a:gridCol w="902858">
                  <a:extLst>
                    <a:ext uri="{9D8B030D-6E8A-4147-A177-3AD203B41FA5}">
                      <a16:colId xmlns:a16="http://schemas.microsoft.com/office/drawing/2014/main" val="20003"/>
                    </a:ext>
                  </a:extLst>
                </a:gridCol>
                <a:gridCol w="902858">
                  <a:extLst>
                    <a:ext uri="{9D8B030D-6E8A-4147-A177-3AD203B41FA5}">
                      <a16:colId xmlns:a16="http://schemas.microsoft.com/office/drawing/2014/main" val="20004"/>
                    </a:ext>
                  </a:extLst>
                </a:gridCol>
                <a:gridCol w="902858">
                  <a:extLst>
                    <a:ext uri="{9D8B030D-6E8A-4147-A177-3AD203B41FA5}">
                      <a16:colId xmlns:a16="http://schemas.microsoft.com/office/drawing/2014/main" val="20005"/>
                    </a:ext>
                  </a:extLst>
                </a:gridCol>
                <a:gridCol w="550179">
                  <a:extLst>
                    <a:ext uri="{9D8B030D-6E8A-4147-A177-3AD203B41FA5}">
                      <a16:colId xmlns:a16="http://schemas.microsoft.com/office/drawing/2014/main" val="20006"/>
                    </a:ext>
                  </a:extLst>
                </a:gridCol>
                <a:gridCol w="1537679">
                  <a:extLst>
                    <a:ext uri="{9D8B030D-6E8A-4147-A177-3AD203B41FA5}">
                      <a16:colId xmlns:a16="http://schemas.microsoft.com/office/drawing/2014/main" val="20007"/>
                    </a:ext>
                  </a:extLst>
                </a:gridCol>
              </a:tblGrid>
              <a:tr h="286154">
                <a:tc gridSpan="8">
                  <a:txBody>
                    <a:bodyPr/>
                    <a:lstStyle/>
                    <a:p>
                      <a:pPr algn="ctr" fontAlgn="ctr"/>
                      <a:r>
                        <a:rPr lang="en-US" sz="1700" b="1" u="none" strike="noStrike" dirty="0">
                          <a:effectLst/>
                        </a:rPr>
                        <a:t>Maintenance Plan</a:t>
                      </a:r>
                      <a:endParaRPr lang="en-US" sz="17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88151">
                <a:tc gridSpan="8">
                  <a:txBody>
                    <a:bodyPr/>
                    <a:lstStyle/>
                    <a:p>
                      <a:pPr algn="ctr" fontAlgn="ctr"/>
                      <a:r>
                        <a:rPr lang="en-US" sz="1100" b="1" u="none" strike="noStrike" dirty="0">
                          <a:effectLst/>
                        </a:rPr>
                        <a:t>5-10 year plan</a:t>
                      </a:r>
                      <a:endParaRPr lang="en-US" sz="1100" b="1" i="0" u="none" strike="noStrike" dirty="0">
                        <a:solidFill>
                          <a:srgbClr val="FFFFFF"/>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88151">
                <a:tc>
                  <a:txBody>
                    <a:bodyPr/>
                    <a:lstStyle/>
                    <a:p>
                      <a:pPr algn="l" fontAlgn="b"/>
                      <a:r>
                        <a:rPr lang="en-US" sz="1100" b="1" i="0" u="none" strike="noStrike" dirty="0">
                          <a:solidFill>
                            <a:srgbClr val="000000"/>
                          </a:solidFill>
                          <a:effectLst/>
                          <a:latin typeface="Calibri" panose="020F0502020204030204" pitchFamily="34" charset="0"/>
                        </a:rPr>
                        <a:t>Access Control</a:t>
                      </a:r>
                    </a:p>
                  </a:txBody>
                  <a:tcPr marL="5806" marR="5806" marT="5806" marB="0" anchor="b">
                    <a:noFill/>
                  </a:tcPr>
                </a:tc>
                <a:tc>
                  <a:txBody>
                    <a:bodyPr/>
                    <a:lstStyle/>
                    <a:p>
                      <a:pPr algn="l" fontAlgn="b"/>
                      <a:r>
                        <a:rPr lang="en-US" sz="1100" b="1" u="none" strike="noStrike" dirty="0">
                          <a:effectLst/>
                        </a:rPr>
                        <a:t> </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b="1" u="none" strike="noStrike" dirty="0">
                          <a:effectLst/>
                        </a:rPr>
                        <a:t> </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b="1" u="none" strike="noStrike" dirty="0">
                          <a:effectLst/>
                        </a:rPr>
                        <a:t> </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b="1" u="none" strike="noStrike">
                          <a:effectLst/>
                        </a:rPr>
                        <a:t> </a:t>
                      </a:r>
                      <a:endParaRPr lang="en-US" sz="1100" b="1" i="0" u="none" strike="noStrike">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b="1" u="none" strike="noStrike">
                          <a:effectLst/>
                        </a:rPr>
                        <a:t> </a:t>
                      </a:r>
                      <a:endParaRPr lang="en-US" sz="1100" b="1" i="0" u="none" strike="noStrike">
                        <a:solidFill>
                          <a:srgbClr val="000000"/>
                        </a:solidFill>
                        <a:effectLst/>
                        <a:latin typeface="Calibri" panose="020F0502020204030204" pitchFamily="34" charset="0"/>
                      </a:endParaRPr>
                    </a:p>
                  </a:txBody>
                  <a:tcPr marL="5806" marR="5806" marT="5806" marB="0" anchor="b">
                    <a:noFill/>
                  </a:tcPr>
                </a:tc>
                <a:tc gridSpan="2">
                  <a:txBody>
                    <a:bodyPr/>
                    <a:lstStyle/>
                    <a:p>
                      <a:pPr algn="ctr" fontAlgn="b"/>
                      <a:r>
                        <a:rPr lang="en-US" sz="1100" b="1" u="none" strike="noStrike">
                          <a:effectLst/>
                        </a:rPr>
                        <a:t>Estimated Cost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extLst>
                  <a:ext uri="{0D108BD9-81ED-4DB2-BD59-A6C34878D82A}">
                    <a16:rowId xmlns:a16="http://schemas.microsoft.com/office/drawing/2014/main" val="10002"/>
                  </a:ext>
                </a:extLst>
              </a:tr>
              <a:tr h="187372">
                <a:tc>
                  <a:txBody>
                    <a:bodyPr/>
                    <a:lstStyle/>
                    <a:p>
                      <a:pPr algn="r" fontAlgn="b"/>
                      <a:r>
                        <a:rPr lang="en-US" sz="1100" b="1" i="0" u="none" strike="noStrike" dirty="0">
                          <a:solidFill>
                            <a:srgbClr val="000000"/>
                          </a:solidFill>
                          <a:effectLst/>
                          <a:latin typeface="Calibri" panose="020F0502020204030204" pitchFamily="34" charset="0"/>
                        </a:rPr>
                        <a:t>Phase 1</a:t>
                      </a:r>
                    </a:p>
                  </a:txBody>
                  <a:tcPr marL="5806" marR="5806" marT="5806" marB="0" anchor="b">
                    <a:noFill/>
                  </a:tcPr>
                </a:tc>
                <a:tc>
                  <a:txBody>
                    <a:bodyPr/>
                    <a:lstStyle/>
                    <a:p>
                      <a:pPr algn="l" fontAlgn="b"/>
                      <a:r>
                        <a:rPr lang="en-US" sz="1000" b="1" u="none" strike="noStrike" dirty="0">
                          <a:effectLst/>
                        </a:rPr>
                        <a:t>2021-2022</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u="none" strike="noStrike" dirty="0">
                          <a:effectLst/>
                        </a:rPr>
                        <a:t>Main exterior doors</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$150,000/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3"/>
                  </a:ext>
                </a:extLst>
              </a:tr>
              <a:tr h="195991">
                <a:tc>
                  <a:txBody>
                    <a:bodyPr/>
                    <a:lstStyle/>
                    <a:p>
                      <a:pPr algn="r" fontAlgn="b"/>
                      <a:r>
                        <a:rPr lang="en-US" sz="1100" b="1" i="0" u="none" strike="noStrike" dirty="0">
                          <a:solidFill>
                            <a:srgbClr val="000000"/>
                          </a:solidFill>
                          <a:effectLst/>
                          <a:latin typeface="Calibri" panose="020F0502020204030204" pitchFamily="34" charset="0"/>
                        </a:rPr>
                        <a:t>Phase 2</a:t>
                      </a:r>
                    </a:p>
                  </a:txBody>
                  <a:tcPr marL="5806" marR="5806" marT="5806" marB="0" anchor="b">
                    <a:noFill/>
                  </a:tcPr>
                </a:tc>
                <a:tc>
                  <a:txBody>
                    <a:bodyPr/>
                    <a:lstStyle/>
                    <a:p>
                      <a:pPr algn="l" fontAlgn="b"/>
                      <a:r>
                        <a:rPr lang="en-US" sz="1000" b="1" u="none" strike="noStrike" dirty="0">
                          <a:effectLst/>
                        </a:rPr>
                        <a:t>2021-2022</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b"/>
                      <a:r>
                        <a:rPr lang="en-US" sz="1100" b="1" i="0" u="none" strike="noStrike" dirty="0">
                          <a:solidFill>
                            <a:srgbClr val="000000"/>
                          </a:solidFill>
                          <a:effectLst/>
                          <a:latin typeface="Calibri" panose="020F0502020204030204" pitchFamily="34" charset="0"/>
                        </a:rPr>
                        <a:t>Complete exterior doors</a:t>
                      </a: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$100,000/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4"/>
                  </a:ext>
                </a:extLst>
              </a:tr>
              <a:tr h="195991">
                <a:tc>
                  <a:txBody>
                    <a:bodyPr/>
                    <a:lstStyle/>
                    <a:p>
                      <a:pPr algn="r" fontAlgn="b"/>
                      <a:r>
                        <a:rPr lang="en-US" sz="1100" b="1" i="0" u="none" strike="noStrike" dirty="0">
                          <a:solidFill>
                            <a:srgbClr val="000000"/>
                          </a:solidFill>
                          <a:effectLst/>
                          <a:latin typeface="Calibri" panose="020F0502020204030204" pitchFamily="34" charset="0"/>
                        </a:rPr>
                        <a:t>Phase 3</a:t>
                      </a:r>
                    </a:p>
                  </a:txBody>
                  <a:tcPr marL="5806" marR="5806" marT="5806" marB="0" anchor="b">
                    <a:noFill/>
                  </a:tcPr>
                </a:tc>
                <a:tc>
                  <a:txBody>
                    <a:bodyPr/>
                    <a:lstStyle/>
                    <a:p>
                      <a:pPr algn="l" fontAlgn="b"/>
                      <a:r>
                        <a:rPr lang="en-US" sz="1000" b="1" u="none" strike="noStrike" dirty="0">
                          <a:effectLst/>
                        </a:rPr>
                        <a:t>2022-2023</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i="0" u="none" strike="noStrike" dirty="0">
                          <a:solidFill>
                            <a:schemeClr val="dk1"/>
                          </a:solidFill>
                          <a:effectLst/>
                          <a:latin typeface="+mn-lt"/>
                        </a:rPr>
                        <a:t>Campus interior doors &amp; Individual door rooms</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$200,000/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5"/>
                  </a:ext>
                </a:extLst>
              </a:tr>
              <a:tr h="195991">
                <a:tc gridSpan="2">
                  <a:txBody>
                    <a:bodyPr/>
                    <a:lstStyle/>
                    <a:p>
                      <a:pPr algn="l" fontAlgn="b"/>
                      <a:r>
                        <a:rPr lang="en-US" sz="1100" b="1" i="0" u="none" strike="noStrike" dirty="0">
                          <a:solidFill>
                            <a:srgbClr val="000000"/>
                          </a:solidFill>
                          <a:effectLst/>
                          <a:latin typeface="Calibri" panose="020F0502020204030204" pitchFamily="34" charset="0"/>
                        </a:rPr>
                        <a:t>Security Cameras</a:t>
                      </a:r>
                    </a:p>
                  </a:txBody>
                  <a:tcPr marL="5806" marR="5806" marT="5806" marB="0" anchor="b">
                    <a:noFill/>
                  </a:tcPr>
                </a:tc>
                <a:tc hMerge="1">
                  <a:txBody>
                    <a:bodyPr/>
                    <a:lstStyle/>
                    <a:p>
                      <a:endParaRPr lang="en-US"/>
                    </a:p>
                  </a:txBody>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a:solidFill>
                          <a:srgbClr val="000000"/>
                        </a:solidFill>
                        <a:effectLst/>
                        <a:latin typeface="Calibri" panose="020F0502020204030204" pitchFamily="34" charset="0"/>
                      </a:endParaRPr>
                    </a:p>
                  </a:txBody>
                  <a:tcPr marL="5806" marR="5806" marT="5806" marB="0" anchor="b">
                    <a:noFill/>
                  </a:tcPr>
                </a:tc>
                <a:tc gridSpan="2">
                  <a:txBody>
                    <a:bodyPr/>
                    <a:lstStyle/>
                    <a:p>
                      <a:pPr algn="ctr" fontAlgn="b"/>
                      <a:r>
                        <a:rPr lang="en-US" sz="1100" b="1" u="none" strike="noStrike" dirty="0">
                          <a:effectLst/>
                        </a:rPr>
                        <a:t>Estimated Cost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extLst>
                  <a:ext uri="{0D108BD9-81ED-4DB2-BD59-A6C34878D82A}">
                    <a16:rowId xmlns:a16="http://schemas.microsoft.com/office/drawing/2014/main" val="10006"/>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2021-2022</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u="none" strike="noStrike" dirty="0">
                          <a:effectLst/>
                        </a:rPr>
                        <a:t>Main Quad</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$15,000/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7"/>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2023-2024</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b"/>
                      <a:r>
                        <a:rPr lang="en-US" sz="1100" b="1" i="0" u="none" strike="noStrike" dirty="0">
                          <a:solidFill>
                            <a:schemeClr val="dk1"/>
                          </a:solidFill>
                          <a:effectLst/>
                          <a:latin typeface="+mn-lt"/>
                        </a:rPr>
                        <a:t>Interior Hallways</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$20,000/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8"/>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2025-2026</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i="0" u="none" strike="noStrike" dirty="0">
                          <a:solidFill>
                            <a:srgbClr val="000000"/>
                          </a:solidFill>
                          <a:effectLst/>
                          <a:latin typeface="+mn-lt"/>
                        </a:rPr>
                        <a:t>New construction and additional blind spots</a:t>
                      </a: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9"/>
                  </a:ext>
                </a:extLst>
              </a:tr>
              <a:tr h="195991">
                <a:tc gridSpan="2">
                  <a:txBody>
                    <a:bodyPr/>
                    <a:lstStyle/>
                    <a:p>
                      <a:pPr algn="l" fontAlgn="b"/>
                      <a:r>
                        <a:rPr lang="en-US" sz="1100" b="1" i="0" u="none" strike="noStrike" dirty="0">
                          <a:solidFill>
                            <a:schemeClr val="dk1"/>
                          </a:solidFill>
                          <a:effectLst/>
                          <a:latin typeface="+mn-lt"/>
                        </a:rPr>
                        <a:t>Carpet</a:t>
                      </a:r>
                      <a:r>
                        <a:rPr lang="en-US" sz="1100" b="1" i="0" u="none" strike="noStrike" baseline="0" dirty="0">
                          <a:solidFill>
                            <a:schemeClr val="dk1"/>
                          </a:solidFill>
                          <a:effectLst/>
                          <a:latin typeface="+mn-lt"/>
                        </a:rPr>
                        <a:t> (Seven-year life cycle)</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gridSpan="2">
                  <a:txBody>
                    <a:bodyPr/>
                    <a:lstStyle/>
                    <a:p>
                      <a:pPr algn="ctr" fontAlgn="b"/>
                      <a:r>
                        <a:rPr lang="en-US" sz="1100" b="1" u="none" strike="noStrike">
                          <a:effectLst/>
                        </a:rPr>
                        <a:t>Estimated Cost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extLst>
                  <a:ext uri="{0D108BD9-81ED-4DB2-BD59-A6C34878D82A}">
                    <a16:rowId xmlns:a16="http://schemas.microsoft.com/office/drawing/2014/main" val="10010"/>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2016-2017</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u="none" strike="noStrike" dirty="0">
                          <a:effectLst/>
                        </a:rPr>
                        <a:t>Presidents Lobby</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1"/>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2018-2019</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b"/>
                      <a:r>
                        <a:rPr lang="en-US" sz="1100" b="1" u="none" strike="noStrike" dirty="0">
                          <a:effectLst/>
                        </a:rPr>
                        <a:t>JCVT Classrooms</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2"/>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2020-2022</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i="0" u="none" strike="noStrike" dirty="0">
                          <a:solidFill>
                            <a:schemeClr val="dk1"/>
                          </a:solidFill>
                          <a:effectLst/>
                          <a:latin typeface="+mn-lt"/>
                        </a:rPr>
                        <a:t>SAFL</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$12,000/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3"/>
                  </a:ext>
                </a:extLst>
              </a:tr>
              <a:tr h="195991">
                <a:tc gridSpan="4">
                  <a:txBody>
                    <a:bodyPr/>
                    <a:lstStyle/>
                    <a:p>
                      <a:pPr algn="l" fontAlgn="b"/>
                      <a:r>
                        <a:rPr lang="en-US" sz="1100" b="1" u="none" strike="noStrike" dirty="0">
                          <a:effectLst/>
                        </a:rPr>
                        <a:t>Plumbing (Domestic Water)</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gridSpan="2">
                  <a:txBody>
                    <a:bodyPr/>
                    <a:lstStyle/>
                    <a:p>
                      <a:pPr algn="ctr" fontAlgn="b"/>
                      <a:r>
                        <a:rPr lang="en-US" sz="1100" b="1" u="none" strike="noStrike" dirty="0">
                          <a:effectLst/>
                        </a:rPr>
                        <a:t>Estimated Cost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extLst>
                  <a:ext uri="{0D108BD9-81ED-4DB2-BD59-A6C34878D82A}">
                    <a16:rowId xmlns:a16="http://schemas.microsoft.com/office/drawing/2014/main" val="10014"/>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2022-2023</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050" b="1" u="none" strike="noStrike" dirty="0">
                          <a:effectLst/>
                        </a:rPr>
                        <a:t>West Hall</a:t>
                      </a:r>
                      <a:endParaRPr lang="en-US" sz="105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$100,000/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5"/>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2024-2025</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b"/>
                      <a:r>
                        <a:rPr lang="en-US" sz="1050" b="1" i="0" u="none" strike="noStrike" dirty="0">
                          <a:solidFill>
                            <a:srgbClr val="000000"/>
                          </a:solidFill>
                          <a:effectLst/>
                          <a:latin typeface="Calibri" panose="020F0502020204030204" pitchFamily="34" charset="0"/>
                        </a:rPr>
                        <a:t>DPAC/Broncbuster Suites</a:t>
                      </a: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$150,000/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6"/>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2026-2027</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050" b="1" i="0" u="none" strike="noStrike" dirty="0">
                          <a:solidFill>
                            <a:srgbClr val="000000"/>
                          </a:solidFill>
                          <a:effectLst/>
                          <a:latin typeface="Calibri" panose="020F0502020204030204" pitchFamily="34" charset="0"/>
                        </a:rPr>
                        <a:t>SAFL</a:t>
                      </a: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$100,000/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40307148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kumimoji="0" lang="en-US" sz="4000" b="0" i="0" u="none" strike="noStrike" kern="1200" cap="none" spc="0" normalizeH="0" baseline="0" noProof="0" dirty="0">
                <a:ln w="3175" cmpd="sng">
                  <a:noFill/>
                </a:ln>
                <a:solidFill>
                  <a:prstClr val="black">
                    <a:lumMod val="85000"/>
                    <a:lumOff val="15000"/>
                  </a:prstClr>
                </a:solidFill>
                <a:effectLst/>
                <a:uLnTx/>
                <a:uFillTx/>
                <a:latin typeface="Garamond" panose="02020404030301010803"/>
                <a:ea typeface="+mj-ea"/>
                <a:cs typeface="+mj-cs"/>
              </a:rPr>
              <a:t>Operations Deferred Maintenance Schedule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22689666"/>
              </p:ext>
            </p:extLst>
          </p:nvPr>
        </p:nvGraphicFramePr>
        <p:xfrm>
          <a:off x="1553496" y="2482645"/>
          <a:ext cx="9085007" cy="3593702"/>
        </p:xfrm>
        <a:graphic>
          <a:graphicData uri="http://schemas.openxmlformats.org/drawingml/2006/table">
            <a:tbl>
              <a:tblPr>
                <a:tableStyleId>{5C22544A-7EE6-4342-B048-85BDC9FD1C3A}</a:tableStyleId>
              </a:tblPr>
              <a:tblGrid>
                <a:gridCol w="2172502">
                  <a:extLst>
                    <a:ext uri="{9D8B030D-6E8A-4147-A177-3AD203B41FA5}">
                      <a16:colId xmlns:a16="http://schemas.microsoft.com/office/drawing/2014/main" val="20000"/>
                    </a:ext>
                  </a:extLst>
                </a:gridCol>
                <a:gridCol w="1213215">
                  <a:extLst>
                    <a:ext uri="{9D8B030D-6E8A-4147-A177-3AD203B41FA5}">
                      <a16:colId xmlns:a16="http://schemas.microsoft.com/office/drawing/2014/main" val="20001"/>
                    </a:ext>
                  </a:extLst>
                </a:gridCol>
                <a:gridCol w="902858">
                  <a:extLst>
                    <a:ext uri="{9D8B030D-6E8A-4147-A177-3AD203B41FA5}">
                      <a16:colId xmlns:a16="http://schemas.microsoft.com/office/drawing/2014/main" val="20002"/>
                    </a:ext>
                  </a:extLst>
                </a:gridCol>
                <a:gridCol w="902858">
                  <a:extLst>
                    <a:ext uri="{9D8B030D-6E8A-4147-A177-3AD203B41FA5}">
                      <a16:colId xmlns:a16="http://schemas.microsoft.com/office/drawing/2014/main" val="20003"/>
                    </a:ext>
                  </a:extLst>
                </a:gridCol>
                <a:gridCol w="902858">
                  <a:extLst>
                    <a:ext uri="{9D8B030D-6E8A-4147-A177-3AD203B41FA5}">
                      <a16:colId xmlns:a16="http://schemas.microsoft.com/office/drawing/2014/main" val="20004"/>
                    </a:ext>
                  </a:extLst>
                </a:gridCol>
                <a:gridCol w="902858">
                  <a:extLst>
                    <a:ext uri="{9D8B030D-6E8A-4147-A177-3AD203B41FA5}">
                      <a16:colId xmlns:a16="http://schemas.microsoft.com/office/drawing/2014/main" val="20005"/>
                    </a:ext>
                  </a:extLst>
                </a:gridCol>
                <a:gridCol w="550179">
                  <a:extLst>
                    <a:ext uri="{9D8B030D-6E8A-4147-A177-3AD203B41FA5}">
                      <a16:colId xmlns:a16="http://schemas.microsoft.com/office/drawing/2014/main" val="20006"/>
                    </a:ext>
                  </a:extLst>
                </a:gridCol>
                <a:gridCol w="1537679">
                  <a:extLst>
                    <a:ext uri="{9D8B030D-6E8A-4147-A177-3AD203B41FA5}">
                      <a16:colId xmlns:a16="http://schemas.microsoft.com/office/drawing/2014/main" val="20007"/>
                    </a:ext>
                  </a:extLst>
                </a:gridCol>
              </a:tblGrid>
              <a:tr h="286154">
                <a:tc gridSpan="8">
                  <a:txBody>
                    <a:bodyPr/>
                    <a:lstStyle/>
                    <a:p>
                      <a:pPr algn="ctr" fontAlgn="ctr"/>
                      <a:r>
                        <a:rPr lang="en-US" sz="1700" b="1" u="none" strike="noStrike" dirty="0">
                          <a:effectLst/>
                        </a:rPr>
                        <a:t>Maintenance Plan</a:t>
                      </a:r>
                      <a:endParaRPr lang="en-US" sz="17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88151">
                <a:tc gridSpan="8">
                  <a:txBody>
                    <a:bodyPr/>
                    <a:lstStyle/>
                    <a:p>
                      <a:pPr algn="ctr" fontAlgn="ctr"/>
                      <a:r>
                        <a:rPr lang="en-US" sz="1100" u="none" strike="noStrike" dirty="0">
                          <a:effectLst/>
                        </a:rPr>
                        <a:t>5-10 year plan</a:t>
                      </a:r>
                      <a:endParaRPr lang="en-US" sz="1100" b="1" i="0" u="none" strike="noStrike" dirty="0">
                        <a:solidFill>
                          <a:srgbClr val="FFFFFF"/>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88151">
                <a:tc>
                  <a:txBody>
                    <a:bodyPr/>
                    <a:lstStyle/>
                    <a:p>
                      <a:pPr algn="l" fontAlgn="b"/>
                      <a:r>
                        <a:rPr lang="en-US" sz="1100" b="1" i="0" u="none" strike="noStrike" baseline="0" dirty="0">
                          <a:solidFill>
                            <a:schemeClr val="dk1"/>
                          </a:solidFill>
                          <a:effectLst/>
                          <a:latin typeface="+mn-lt"/>
                        </a:rPr>
                        <a:t>Campus Doors</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u="none" strike="noStrike" dirty="0">
                          <a:effectLst/>
                        </a:rPr>
                        <a:t> </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u="none" strike="noStrike" dirty="0">
                          <a:effectLst/>
                        </a:rPr>
                        <a:t> </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u="none" strike="noStrike" dirty="0">
                          <a:effectLst/>
                        </a:rPr>
                        <a:t> </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u="none" strike="noStrike" dirty="0">
                          <a:effectLst/>
                        </a:rPr>
                        <a:t> </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u="none" strike="noStrike" dirty="0">
                          <a:effectLst/>
                        </a:rPr>
                        <a:t> </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gridSpan="2">
                  <a:txBody>
                    <a:bodyPr/>
                    <a:lstStyle/>
                    <a:p>
                      <a:pPr algn="ctr" fontAlgn="b"/>
                      <a:r>
                        <a:rPr lang="en-US" sz="1100" b="1" u="none" strike="noStrike" dirty="0">
                          <a:effectLst/>
                        </a:rPr>
                        <a:t>Estimated Cost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extLst>
                  <a:ext uri="{0D108BD9-81ED-4DB2-BD59-A6C34878D82A}">
                    <a16:rowId xmlns:a16="http://schemas.microsoft.com/office/drawing/2014/main" val="10002"/>
                  </a:ext>
                </a:extLst>
              </a:tr>
              <a:tr h="187372">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2021-2022</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u="none" strike="noStrike" dirty="0">
                          <a:effectLst/>
                        </a:rPr>
                        <a:t>East Units/West Hall</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$15,000/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3"/>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2023-2024</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b"/>
                      <a:r>
                        <a:rPr lang="en-US" sz="1100" b="1" i="0" u="none" strike="noStrike" dirty="0">
                          <a:solidFill>
                            <a:schemeClr val="dk1"/>
                          </a:solidFill>
                          <a:effectLst/>
                          <a:latin typeface="+mn-lt"/>
                        </a:rPr>
                        <a:t>East Units/West Hall</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$15,000/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4"/>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2025-2026</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i="0" u="none" strike="noStrike" dirty="0">
                          <a:solidFill>
                            <a:schemeClr val="dk1"/>
                          </a:solidFill>
                          <a:effectLst/>
                          <a:latin typeface="+mn-lt"/>
                        </a:rPr>
                        <a:t>DPAC/JCVT/SAFL</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$15,000/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5"/>
                  </a:ext>
                </a:extLst>
              </a:tr>
              <a:tr h="195991">
                <a:tc gridSpan="2">
                  <a:txBody>
                    <a:bodyPr/>
                    <a:lstStyle/>
                    <a:p>
                      <a:pPr algn="l" fontAlgn="b"/>
                      <a:r>
                        <a:rPr lang="en-US" sz="1100" b="1" u="none" strike="noStrike" dirty="0">
                          <a:effectLst/>
                        </a:rPr>
                        <a:t>Chiller/Cooling</a:t>
                      </a:r>
                      <a:r>
                        <a:rPr lang="en-US" sz="1100" b="1" u="none" strike="noStrike" baseline="0" dirty="0">
                          <a:effectLst/>
                        </a:rPr>
                        <a:t> Tower </a:t>
                      </a:r>
                      <a:r>
                        <a:rPr lang="en-US" sz="1100" b="1" u="none" strike="noStrike" baseline="0" dirty="0" err="1">
                          <a:effectLst/>
                        </a:rPr>
                        <a:t>repalcement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gridSpan="2">
                  <a:txBody>
                    <a:bodyPr/>
                    <a:lstStyle/>
                    <a:p>
                      <a:pPr algn="ctr" fontAlgn="b"/>
                      <a:r>
                        <a:rPr lang="en-US" sz="1100" b="1" u="none" strike="noStrike" dirty="0">
                          <a:effectLst/>
                        </a:rPr>
                        <a:t>Estimated Cost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extLst>
                  <a:ext uri="{0D108BD9-81ED-4DB2-BD59-A6C34878D82A}">
                    <a16:rowId xmlns:a16="http://schemas.microsoft.com/office/drawing/2014/main" val="10006"/>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2021-2022</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u="none" strike="noStrike" dirty="0">
                          <a:effectLst/>
                        </a:rPr>
                        <a:t>Cooling tower replacement</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$230,000/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7"/>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2021-2022</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b"/>
                      <a:r>
                        <a:rPr lang="en-US" sz="1100" b="1" i="0" u="none" strike="noStrike" dirty="0">
                          <a:solidFill>
                            <a:schemeClr val="dk1"/>
                          </a:solidFill>
                          <a:effectLst/>
                          <a:latin typeface="+mn-lt"/>
                        </a:rPr>
                        <a:t>Ammonia Chiller removal</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$50,000/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8"/>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2022-2023</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i="0" u="none" strike="noStrike" dirty="0">
                          <a:solidFill>
                            <a:schemeClr val="dk1"/>
                          </a:solidFill>
                          <a:effectLst/>
                          <a:latin typeface="+mn-lt"/>
                        </a:rPr>
                        <a:t>Additional Freon Chiller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$500,000/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9"/>
                  </a:ext>
                </a:extLst>
              </a:tr>
              <a:tr h="195991">
                <a:tc gridSpan="2">
                  <a:txBody>
                    <a:bodyPr/>
                    <a:lstStyle/>
                    <a:p>
                      <a:pPr algn="l" fontAlgn="b"/>
                      <a:r>
                        <a:rPr lang="en-US" sz="1100" b="1" i="0" u="none" strike="noStrike" dirty="0">
                          <a:solidFill>
                            <a:schemeClr val="dk1"/>
                          </a:solidFill>
                          <a:effectLst/>
                          <a:latin typeface="+mn-lt"/>
                        </a:rPr>
                        <a:t>Ductwork</a:t>
                      </a:r>
                      <a:r>
                        <a:rPr lang="en-US" sz="1100" b="1" i="0" u="none" strike="noStrike" baseline="0" dirty="0">
                          <a:solidFill>
                            <a:schemeClr val="dk1"/>
                          </a:solidFill>
                          <a:effectLst/>
                          <a:latin typeface="+mn-lt"/>
                        </a:rPr>
                        <a:t> Replacement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gridSpan="2">
                  <a:txBody>
                    <a:bodyPr/>
                    <a:lstStyle/>
                    <a:p>
                      <a:pPr algn="ctr" fontAlgn="b"/>
                      <a:r>
                        <a:rPr lang="en-US" sz="1100" b="1" u="none" strike="noStrike">
                          <a:effectLst/>
                        </a:rPr>
                        <a:t>Estimated Cost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extLst>
                  <a:ext uri="{0D108BD9-81ED-4DB2-BD59-A6C34878D82A}">
                    <a16:rowId xmlns:a16="http://schemas.microsoft.com/office/drawing/2014/main" val="10010"/>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2022-2023</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u="none" strike="noStrike" dirty="0">
                          <a:effectLst/>
                        </a:rPr>
                        <a:t>Fine Arts</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$20,000/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1"/>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2023-2024</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b"/>
                      <a:r>
                        <a:rPr lang="en-US" sz="1100" b="1" u="none" strike="noStrike" dirty="0">
                          <a:effectLst/>
                        </a:rPr>
                        <a:t>JCVT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$20,000/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2"/>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2025-2026</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i="0" u="none" strike="noStrike" dirty="0">
                          <a:solidFill>
                            <a:schemeClr val="dk1"/>
                          </a:solidFill>
                          <a:effectLst/>
                          <a:latin typeface="+mn-lt"/>
                        </a:rPr>
                        <a:t>DPAC</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$20,000/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3"/>
                  </a:ext>
                </a:extLst>
              </a:tr>
              <a:tr h="195991">
                <a:tc gridSpan="4">
                  <a:txBody>
                    <a:bodyPr/>
                    <a:lstStyle/>
                    <a:p>
                      <a:pPr algn="l" fontAlgn="b"/>
                      <a:r>
                        <a:rPr lang="en-US" sz="1100" b="1" i="0" u="none" strike="noStrike" dirty="0">
                          <a:solidFill>
                            <a:schemeClr val="dk1"/>
                          </a:solidFill>
                          <a:effectLst/>
                          <a:latin typeface="+mn-lt"/>
                        </a:rPr>
                        <a:t>HVAC</a:t>
                      </a:r>
                      <a:r>
                        <a:rPr lang="en-US" sz="1100" b="1" i="0" u="none" strike="noStrike" baseline="0" dirty="0">
                          <a:solidFill>
                            <a:schemeClr val="dk1"/>
                          </a:solidFill>
                          <a:effectLst/>
                          <a:latin typeface="+mn-lt"/>
                        </a:rPr>
                        <a:t> Units upgrade</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gridSpan="2">
                  <a:txBody>
                    <a:bodyPr/>
                    <a:lstStyle/>
                    <a:p>
                      <a:pPr algn="ctr" fontAlgn="b"/>
                      <a:r>
                        <a:rPr lang="en-US" sz="1100" b="1" u="none" strike="noStrike" dirty="0">
                          <a:effectLst/>
                        </a:rPr>
                        <a:t>Estimated Cost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extLst>
                  <a:ext uri="{0D108BD9-81ED-4DB2-BD59-A6C34878D82A}">
                    <a16:rowId xmlns:a16="http://schemas.microsoft.com/office/drawing/2014/main" val="10014"/>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2023-2024</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050" b="1" i="0" u="none" strike="noStrike" dirty="0">
                          <a:solidFill>
                            <a:schemeClr val="dk1"/>
                          </a:solidFill>
                          <a:effectLst/>
                          <a:latin typeface="+mn-lt"/>
                        </a:rPr>
                        <a:t>SAFL/ACAD/FOUS</a:t>
                      </a:r>
                      <a:endParaRPr lang="en-US" sz="105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$75,000/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5"/>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2024-2025</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b"/>
                      <a:r>
                        <a:rPr lang="en-US" sz="1050" b="1" i="0" u="none" strike="noStrike" dirty="0">
                          <a:solidFill>
                            <a:schemeClr val="dk1"/>
                          </a:solidFill>
                          <a:effectLst/>
                          <a:latin typeface="+mn-lt"/>
                        </a:rPr>
                        <a:t>JCVT/Broncbuster Suites</a:t>
                      </a:r>
                      <a:endParaRPr lang="en-US" sz="105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$100,000/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6"/>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2026-2027</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050" b="1" u="none" strike="noStrike" dirty="0">
                          <a:effectLst/>
                        </a:rPr>
                        <a:t>Fine</a:t>
                      </a:r>
                      <a:r>
                        <a:rPr lang="en-US" sz="1050" b="1" u="none" strike="noStrike" baseline="0" dirty="0">
                          <a:effectLst/>
                        </a:rPr>
                        <a:t> Arts/East Units</a:t>
                      </a:r>
                      <a:endParaRPr lang="en-US" sz="105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$75,000/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8467781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kumimoji="0" lang="en-US" sz="4000" b="0" i="0" u="none" strike="noStrike" kern="1200" cap="none" spc="0" normalizeH="0" baseline="0" noProof="0" dirty="0">
                <a:ln w="3175" cmpd="sng">
                  <a:noFill/>
                </a:ln>
                <a:solidFill>
                  <a:prstClr val="black">
                    <a:lumMod val="85000"/>
                    <a:lumOff val="15000"/>
                  </a:prstClr>
                </a:solidFill>
                <a:effectLst/>
                <a:uLnTx/>
                <a:uFillTx/>
                <a:latin typeface="Garamond" panose="02020404030301010803"/>
                <a:ea typeface="+mj-ea"/>
                <a:cs typeface="+mj-cs"/>
              </a:rPr>
              <a:t>Operations Deferred Maintenance Schedule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561564477"/>
              </p:ext>
            </p:extLst>
          </p:nvPr>
        </p:nvGraphicFramePr>
        <p:xfrm>
          <a:off x="1553496" y="2482645"/>
          <a:ext cx="9085007" cy="3593702"/>
        </p:xfrm>
        <a:graphic>
          <a:graphicData uri="http://schemas.openxmlformats.org/drawingml/2006/table">
            <a:tbl>
              <a:tblPr>
                <a:tableStyleId>{5C22544A-7EE6-4342-B048-85BDC9FD1C3A}</a:tableStyleId>
              </a:tblPr>
              <a:tblGrid>
                <a:gridCol w="2172502">
                  <a:extLst>
                    <a:ext uri="{9D8B030D-6E8A-4147-A177-3AD203B41FA5}">
                      <a16:colId xmlns:a16="http://schemas.microsoft.com/office/drawing/2014/main" val="20000"/>
                    </a:ext>
                  </a:extLst>
                </a:gridCol>
                <a:gridCol w="1213215">
                  <a:extLst>
                    <a:ext uri="{9D8B030D-6E8A-4147-A177-3AD203B41FA5}">
                      <a16:colId xmlns:a16="http://schemas.microsoft.com/office/drawing/2014/main" val="20001"/>
                    </a:ext>
                  </a:extLst>
                </a:gridCol>
                <a:gridCol w="902858">
                  <a:extLst>
                    <a:ext uri="{9D8B030D-6E8A-4147-A177-3AD203B41FA5}">
                      <a16:colId xmlns:a16="http://schemas.microsoft.com/office/drawing/2014/main" val="20002"/>
                    </a:ext>
                  </a:extLst>
                </a:gridCol>
                <a:gridCol w="902858">
                  <a:extLst>
                    <a:ext uri="{9D8B030D-6E8A-4147-A177-3AD203B41FA5}">
                      <a16:colId xmlns:a16="http://schemas.microsoft.com/office/drawing/2014/main" val="20003"/>
                    </a:ext>
                  </a:extLst>
                </a:gridCol>
                <a:gridCol w="902858">
                  <a:extLst>
                    <a:ext uri="{9D8B030D-6E8A-4147-A177-3AD203B41FA5}">
                      <a16:colId xmlns:a16="http://schemas.microsoft.com/office/drawing/2014/main" val="20004"/>
                    </a:ext>
                  </a:extLst>
                </a:gridCol>
                <a:gridCol w="902858">
                  <a:extLst>
                    <a:ext uri="{9D8B030D-6E8A-4147-A177-3AD203B41FA5}">
                      <a16:colId xmlns:a16="http://schemas.microsoft.com/office/drawing/2014/main" val="20005"/>
                    </a:ext>
                  </a:extLst>
                </a:gridCol>
                <a:gridCol w="550179">
                  <a:extLst>
                    <a:ext uri="{9D8B030D-6E8A-4147-A177-3AD203B41FA5}">
                      <a16:colId xmlns:a16="http://schemas.microsoft.com/office/drawing/2014/main" val="20006"/>
                    </a:ext>
                  </a:extLst>
                </a:gridCol>
                <a:gridCol w="1537679">
                  <a:extLst>
                    <a:ext uri="{9D8B030D-6E8A-4147-A177-3AD203B41FA5}">
                      <a16:colId xmlns:a16="http://schemas.microsoft.com/office/drawing/2014/main" val="20007"/>
                    </a:ext>
                  </a:extLst>
                </a:gridCol>
              </a:tblGrid>
              <a:tr h="286154">
                <a:tc gridSpan="8">
                  <a:txBody>
                    <a:bodyPr/>
                    <a:lstStyle/>
                    <a:p>
                      <a:pPr algn="ctr" fontAlgn="ctr"/>
                      <a:r>
                        <a:rPr lang="en-US" sz="1700" b="1" u="none" strike="noStrike" dirty="0">
                          <a:effectLst/>
                        </a:rPr>
                        <a:t>Maintenance Plan</a:t>
                      </a:r>
                      <a:endParaRPr lang="en-US" sz="17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88151">
                <a:tc gridSpan="8">
                  <a:txBody>
                    <a:bodyPr/>
                    <a:lstStyle/>
                    <a:p>
                      <a:pPr algn="ctr" fontAlgn="ctr"/>
                      <a:r>
                        <a:rPr lang="en-US" sz="1100" b="1" u="none" strike="noStrike" dirty="0">
                          <a:effectLst/>
                        </a:rPr>
                        <a:t>5-10 year plan</a:t>
                      </a:r>
                      <a:endParaRPr lang="en-US" sz="1100" b="1" i="0" u="none" strike="noStrike" dirty="0">
                        <a:solidFill>
                          <a:srgbClr val="FFFFFF"/>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88151">
                <a:tc>
                  <a:txBody>
                    <a:bodyPr/>
                    <a:lstStyle/>
                    <a:p>
                      <a:pPr algn="l" fontAlgn="b"/>
                      <a:r>
                        <a:rPr lang="en-US" sz="1100" b="1" i="0" u="none" strike="noStrike" baseline="0" dirty="0">
                          <a:solidFill>
                            <a:schemeClr val="dk1"/>
                          </a:solidFill>
                          <a:effectLst/>
                          <a:latin typeface="+mn-lt"/>
                        </a:rPr>
                        <a:t>Parking Lots</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b="1" u="none" strike="noStrike" dirty="0">
                          <a:effectLst/>
                        </a:rPr>
                        <a:t> </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b="1" u="none" strike="noStrike" dirty="0">
                          <a:effectLst/>
                        </a:rPr>
                        <a:t> </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b="1" u="none" strike="noStrike" dirty="0">
                          <a:effectLst/>
                        </a:rPr>
                        <a:t> </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b="1" u="none" strike="noStrike" dirty="0">
                          <a:effectLst/>
                        </a:rPr>
                        <a:t> </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b="1" u="none" strike="noStrike" dirty="0">
                          <a:effectLst/>
                        </a:rPr>
                        <a:t> </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gridSpan="2">
                  <a:txBody>
                    <a:bodyPr/>
                    <a:lstStyle/>
                    <a:p>
                      <a:pPr algn="ctr" fontAlgn="b"/>
                      <a:r>
                        <a:rPr lang="en-US" sz="1100" b="1" u="none" strike="noStrike" dirty="0">
                          <a:effectLst/>
                        </a:rPr>
                        <a:t>Estimated Cost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extLst>
                  <a:ext uri="{0D108BD9-81ED-4DB2-BD59-A6C34878D82A}">
                    <a16:rowId xmlns:a16="http://schemas.microsoft.com/office/drawing/2014/main" val="10002"/>
                  </a:ext>
                </a:extLst>
              </a:tr>
              <a:tr h="187372">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2022-2023</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u="none" strike="noStrike" dirty="0">
                          <a:effectLst/>
                        </a:rPr>
                        <a:t>Welding</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$150,000/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3"/>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2024-2025</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b"/>
                      <a:r>
                        <a:rPr lang="en-US" sz="1100" b="1" i="0" u="none" strike="noStrike" dirty="0">
                          <a:solidFill>
                            <a:schemeClr val="dk1"/>
                          </a:solidFill>
                          <a:effectLst/>
                          <a:latin typeface="+mn-lt"/>
                        </a:rPr>
                        <a:t>GCCCA</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$100,000/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4"/>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2026-2027</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i="0" u="none" strike="noStrike" dirty="0">
                          <a:solidFill>
                            <a:schemeClr val="dk1"/>
                          </a:solidFill>
                          <a:effectLst/>
                          <a:latin typeface="+mn-lt"/>
                        </a:rPr>
                        <a:t>East Campus Stadium Parking </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$1,000,000/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5"/>
                  </a:ext>
                </a:extLst>
              </a:tr>
              <a:tr h="195991">
                <a:tc gridSpan="2">
                  <a:txBody>
                    <a:bodyPr/>
                    <a:lstStyle/>
                    <a:p>
                      <a:pPr algn="l" fontAlgn="b"/>
                      <a:r>
                        <a:rPr lang="en-US" sz="1100" b="1" u="none" strike="noStrike" dirty="0">
                          <a:effectLst/>
                        </a:rPr>
                        <a:t>Ceiling Tiles</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gridSpan="2">
                  <a:txBody>
                    <a:bodyPr/>
                    <a:lstStyle/>
                    <a:p>
                      <a:pPr algn="ctr" fontAlgn="b"/>
                      <a:r>
                        <a:rPr lang="en-US" sz="1100" b="1" u="none" strike="noStrike" dirty="0">
                          <a:effectLst/>
                        </a:rPr>
                        <a:t>Estimated Cost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extLst>
                  <a:ext uri="{0D108BD9-81ED-4DB2-BD59-A6C34878D82A}">
                    <a16:rowId xmlns:a16="http://schemas.microsoft.com/office/drawing/2014/main" val="10006"/>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2022-2023</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u="none" strike="noStrike" dirty="0">
                          <a:effectLst/>
                        </a:rPr>
                        <a:t>Cafeteria/Food Service</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$50,000/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7"/>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2021</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b"/>
                      <a:r>
                        <a:rPr lang="en-US" sz="1100" b="1" i="0" u="none" strike="noStrike" dirty="0">
                          <a:solidFill>
                            <a:schemeClr val="dk1"/>
                          </a:solidFill>
                          <a:effectLst/>
                          <a:latin typeface="+mn-lt"/>
                        </a:rPr>
                        <a:t>DPAC</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$50,000/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8"/>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2024-2025</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i="0" u="none" strike="noStrike" dirty="0">
                          <a:solidFill>
                            <a:schemeClr val="dk1"/>
                          </a:solidFill>
                          <a:effectLst/>
                          <a:latin typeface="+mn-lt"/>
                        </a:rPr>
                        <a:t>Fine</a:t>
                      </a:r>
                      <a:r>
                        <a:rPr lang="en-US" sz="1100" b="1" i="0" u="none" strike="noStrike" baseline="0" dirty="0">
                          <a:solidFill>
                            <a:schemeClr val="dk1"/>
                          </a:solidFill>
                          <a:effectLst/>
                          <a:latin typeface="+mn-lt"/>
                        </a:rPr>
                        <a:t> Arts</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$50,000/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9"/>
                  </a:ext>
                </a:extLst>
              </a:tr>
              <a:tr h="195991">
                <a:tc gridSpan="2">
                  <a:txBody>
                    <a:bodyPr/>
                    <a:lstStyle/>
                    <a:p>
                      <a:pPr algn="l" fontAlgn="b"/>
                      <a:r>
                        <a:rPr lang="en-US" sz="1100" b="1" i="0" u="none" strike="noStrike" dirty="0">
                          <a:solidFill>
                            <a:schemeClr val="dk1"/>
                          </a:solidFill>
                          <a:effectLst/>
                          <a:latin typeface="+mn-lt"/>
                        </a:rPr>
                        <a:t>Emergency</a:t>
                      </a:r>
                      <a:r>
                        <a:rPr lang="en-US" sz="1100" b="1" i="0" u="none" strike="noStrike" baseline="0" dirty="0">
                          <a:solidFill>
                            <a:schemeClr val="dk1"/>
                          </a:solidFill>
                          <a:effectLst/>
                          <a:latin typeface="+mn-lt"/>
                        </a:rPr>
                        <a:t> Lights</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gridSpan="2">
                  <a:txBody>
                    <a:bodyPr/>
                    <a:lstStyle/>
                    <a:p>
                      <a:pPr algn="ctr" fontAlgn="b"/>
                      <a:r>
                        <a:rPr lang="en-US" sz="1100" b="1" u="none" strike="noStrike" dirty="0">
                          <a:effectLst/>
                        </a:rPr>
                        <a:t>Estimated Cost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extLst>
                  <a:ext uri="{0D108BD9-81ED-4DB2-BD59-A6C34878D82A}">
                    <a16:rowId xmlns:a16="http://schemas.microsoft.com/office/drawing/2014/main" val="10010"/>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2021-2022</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u="none" strike="noStrike" dirty="0">
                          <a:effectLst/>
                        </a:rPr>
                        <a:t>DPAC</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$3,000/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1"/>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2022-2023</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b"/>
                      <a:r>
                        <a:rPr lang="en-US" sz="1100" b="1" u="none" strike="noStrike" dirty="0">
                          <a:effectLst/>
                        </a:rPr>
                        <a:t>Fine Arts</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$3,000/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2"/>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2024-2025</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i="0" u="none" strike="noStrike" dirty="0">
                          <a:solidFill>
                            <a:schemeClr val="dk1"/>
                          </a:solidFill>
                          <a:effectLst/>
                          <a:latin typeface="+mn-lt"/>
                        </a:rPr>
                        <a:t>SAFL</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$3,000/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3"/>
                  </a:ext>
                </a:extLst>
              </a:tr>
              <a:tr h="195991">
                <a:tc gridSpan="4">
                  <a:txBody>
                    <a:bodyPr/>
                    <a:lstStyle/>
                    <a:p>
                      <a:pPr algn="l" fontAlgn="b"/>
                      <a:r>
                        <a:rPr lang="en-US" sz="1100" b="1" i="0" u="none" strike="noStrike" dirty="0">
                          <a:solidFill>
                            <a:schemeClr val="dk1"/>
                          </a:solidFill>
                          <a:effectLst/>
                          <a:latin typeface="+mn-lt"/>
                        </a:rPr>
                        <a:t>Fire Extinguishers</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gridSpan="2">
                  <a:txBody>
                    <a:bodyPr/>
                    <a:lstStyle/>
                    <a:p>
                      <a:pPr algn="ctr" fontAlgn="b"/>
                      <a:r>
                        <a:rPr lang="en-US" sz="1100" b="1" u="none" strike="noStrike" dirty="0">
                          <a:effectLst/>
                        </a:rPr>
                        <a:t>Estimated Cost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extLst>
                  <a:ext uri="{0D108BD9-81ED-4DB2-BD59-A6C34878D82A}">
                    <a16:rowId xmlns:a16="http://schemas.microsoft.com/office/drawing/2014/main" val="10014"/>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2021-2022</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050" b="1" i="0" u="none" strike="noStrike" dirty="0">
                          <a:solidFill>
                            <a:schemeClr val="dk1"/>
                          </a:solidFill>
                          <a:effectLst/>
                          <a:latin typeface="+mn-lt"/>
                        </a:rPr>
                        <a:t>Campus</a:t>
                      </a:r>
                      <a:r>
                        <a:rPr lang="en-US" sz="1050" b="1" i="0" u="none" strike="noStrike" baseline="0" dirty="0">
                          <a:solidFill>
                            <a:schemeClr val="dk1"/>
                          </a:solidFill>
                          <a:effectLst/>
                          <a:latin typeface="+mn-lt"/>
                        </a:rPr>
                        <a:t> wide-</a:t>
                      </a:r>
                      <a:r>
                        <a:rPr lang="en-US" sz="1050" b="1" i="0" u="none" strike="noStrike" dirty="0">
                          <a:solidFill>
                            <a:schemeClr val="dk1"/>
                          </a:solidFill>
                          <a:effectLst/>
                          <a:latin typeface="+mn-lt"/>
                        </a:rPr>
                        <a:t>Annually</a:t>
                      </a:r>
                      <a:endParaRPr lang="en-US" sz="105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5"/>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2022-2023</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b"/>
                      <a:r>
                        <a:rPr lang="en-US" sz="1050" b="1" i="0" u="none" strike="noStrike" dirty="0">
                          <a:solidFill>
                            <a:schemeClr val="dk1"/>
                          </a:solidFill>
                          <a:effectLst/>
                          <a:latin typeface="+mn-lt"/>
                        </a:rPr>
                        <a:t>Campus wide-Annually</a:t>
                      </a:r>
                      <a:endParaRPr lang="en-US" sz="105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6"/>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2024-2025</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050" b="1" u="none" strike="noStrike" dirty="0">
                          <a:effectLst/>
                        </a:rPr>
                        <a:t>Campus wide-Annually</a:t>
                      </a:r>
                      <a:endParaRPr lang="en-US" sz="105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30317195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kumimoji="0" lang="en-US" sz="4000" b="0" i="0" u="none" strike="noStrike" kern="1200" cap="none" spc="0" normalizeH="0" baseline="0" noProof="0" dirty="0">
                <a:ln w="3175" cmpd="sng">
                  <a:noFill/>
                </a:ln>
                <a:solidFill>
                  <a:prstClr val="black">
                    <a:lumMod val="85000"/>
                    <a:lumOff val="15000"/>
                  </a:prstClr>
                </a:solidFill>
                <a:effectLst/>
                <a:uLnTx/>
                <a:uFillTx/>
                <a:latin typeface="Garamond" panose="02020404030301010803"/>
                <a:ea typeface="+mj-ea"/>
                <a:cs typeface="+mj-cs"/>
              </a:rPr>
              <a:t>Operations Deferred Maintenance Schedule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11332109"/>
              </p:ext>
            </p:extLst>
          </p:nvPr>
        </p:nvGraphicFramePr>
        <p:xfrm>
          <a:off x="1553496" y="2482645"/>
          <a:ext cx="9085007" cy="3593702"/>
        </p:xfrm>
        <a:graphic>
          <a:graphicData uri="http://schemas.openxmlformats.org/drawingml/2006/table">
            <a:tbl>
              <a:tblPr>
                <a:tableStyleId>{5C22544A-7EE6-4342-B048-85BDC9FD1C3A}</a:tableStyleId>
              </a:tblPr>
              <a:tblGrid>
                <a:gridCol w="2172502">
                  <a:extLst>
                    <a:ext uri="{9D8B030D-6E8A-4147-A177-3AD203B41FA5}">
                      <a16:colId xmlns:a16="http://schemas.microsoft.com/office/drawing/2014/main" val="20000"/>
                    </a:ext>
                  </a:extLst>
                </a:gridCol>
                <a:gridCol w="1213215">
                  <a:extLst>
                    <a:ext uri="{9D8B030D-6E8A-4147-A177-3AD203B41FA5}">
                      <a16:colId xmlns:a16="http://schemas.microsoft.com/office/drawing/2014/main" val="20001"/>
                    </a:ext>
                  </a:extLst>
                </a:gridCol>
                <a:gridCol w="902858">
                  <a:extLst>
                    <a:ext uri="{9D8B030D-6E8A-4147-A177-3AD203B41FA5}">
                      <a16:colId xmlns:a16="http://schemas.microsoft.com/office/drawing/2014/main" val="20002"/>
                    </a:ext>
                  </a:extLst>
                </a:gridCol>
                <a:gridCol w="902858">
                  <a:extLst>
                    <a:ext uri="{9D8B030D-6E8A-4147-A177-3AD203B41FA5}">
                      <a16:colId xmlns:a16="http://schemas.microsoft.com/office/drawing/2014/main" val="20003"/>
                    </a:ext>
                  </a:extLst>
                </a:gridCol>
                <a:gridCol w="902858">
                  <a:extLst>
                    <a:ext uri="{9D8B030D-6E8A-4147-A177-3AD203B41FA5}">
                      <a16:colId xmlns:a16="http://schemas.microsoft.com/office/drawing/2014/main" val="20004"/>
                    </a:ext>
                  </a:extLst>
                </a:gridCol>
                <a:gridCol w="902858">
                  <a:extLst>
                    <a:ext uri="{9D8B030D-6E8A-4147-A177-3AD203B41FA5}">
                      <a16:colId xmlns:a16="http://schemas.microsoft.com/office/drawing/2014/main" val="20005"/>
                    </a:ext>
                  </a:extLst>
                </a:gridCol>
                <a:gridCol w="550179">
                  <a:extLst>
                    <a:ext uri="{9D8B030D-6E8A-4147-A177-3AD203B41FA5}">
                      <a16:colId xmlns:a16="http://schemas.microsoft.com/office/drawing/2014/main" val="20006"/>
                    </a:ext>
                  </a:extLst>
                </a:gridCol>
                <a:gridCol w="1537679">
                  <a:extLst>
                    <a:ext uri="{9D8B030D-6E8A-4147-A177-3AD203B41FA5}">
                      <a16:colId xmlns:a16="http://schemas.microsoft.com/office/drawing/2014/main" val="20007"/>
                    </a:ext>
                  </a:extLst>
                </a:gridCol>
              </a:tblGrid>
              <a:tr h="286154">
                <a:tc gridSpan="8">
                  <a:txBody>
                    <a:bodyPr/>
                    <a:lstStyle/>
                    <a:p>
                      <a:pPr algn="ctr" fontAlgn="ctr"/>
                      <a:r>
                        <a:rPr lang="en-US" sz="1700" b="1" u="none" strike="noStrike" dirty="0">
                          <a:effectLst/>
                        </a:rPr>
                        <a:t>Maintenance Plan</a:t>
                      </a:r>
                      <a:endParaRPr lang="en-US" sz="17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88151">
                <a:tc gridSpan="8">
                  <a:txBody>
                    <a:bodyPr/>
                    <a:lstStyle/>
                    <a:p>
                      <a:pPr algn="ctr" fontAlgn="ctr"/>
                      <a:r>
                        <a:rPr lang="en-US" sz="1100" u="none" strike="noStrike" dirty="0">
                          <a:effectLst/>
                        </a:rPr>
                        <a:t>5-10 year plan</a:t>
                      </a:r>
                      <a:endParaRPr lang="en-US" sz="1100" b="1" i="0" u="none" strike="noStrike" dirty="0">
                        <a:solidFill>
                          <a:srgbClr val="FFFFFF"/>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88151">
                <a:tc>
                  <a:txBody>
                    <a:bodyPr/>
                    <a:lstStyle/>
                    <a:p>
                      <a:pPr algn="l" fontAlgn="b"/>
                      <a:r>
                        <a:rPr lang="en-US" sz="1100" b="1" i="0" u="none" strike="noStrike" baseline="0" dirty="0">
                          <a:solidFill>
                            <a:schemeClr val="dk1"/>
                          </a:solidFill>
                          <a:effectLst/>
                          <a:latin typeface="+mn-lt"/>
                        </a:rPr>
                        <a:t>Asbestos Removal</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u="none" strike="noStrike" dirty="0">
                          <a:effectLst/>
                        </a:rPr>
                        <a:t> </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u="none" strike="noStrike" dirty="0">
                          <a:effectLst/>
                        </a:rPr>
                        <a:t> </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u="none" strike="noStrike" dirty="0">
                          <a:effectLst/>
                        </a:rPr>
                        <a:t> </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u="none" strike="noStrike" dirty="0">
                          <a:effectLst/>
                        </a:rPr>
                        <a:t> </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100" u="none" strike="noStrike" dirty="0">
                          <a:effectLst/>
                        </a:rPr>
                        <a:t> </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gridSpan="2">
                  <a:txBody>
                    <a:bodyPr/>
                    <a:lstStyle/>
                    <a:p>
                      <a:pPr algn="ctr" fontAlgn="b"/>
                      <a:r>
                        <a:rPr lang="en-US" sz="1100" b="1" u="none" strike="noStrike" dirty="0">
                          <a:effectLst/>
                        </a:rPr>
                        <a:t>Estimated Cost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extLst>
                  <a:ext uri="{0D108BD9-81ED-4DB2-BD59-A6C34878D82A}">
                    <a16:rowId xmlns:a16="http://schemas.microsoft.com/office/drawing/2014/main" val="10002"/>
                  </a:ext>
                </a:extLst>
              </a:tr>
              <a:tr h="187372">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2022-2023</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i="0" u="none" strike="noStrike" dirty="0">
                          <a:solidFill>
                            <a:schemeClr val="dk1"/>
                          </a:solidFill>
                          <a:effectLst/>
                          <a:latin typeface="+mn-lt"/>
                        </a:rPr>
                        <a:t>Fine</a:t>
                      </a:r>
                      <a:r>
                        <a:rPr lang="en-US" sz="1100" b="1" i="0" u="none" strike="noStrike" baseline="0" dirty="0">
                          <a:solidFill>
                            <a:schemeClr val="dk1"/>
                          </a:solidFill>
                          <a:effectLst/>
                          <a:latin typeface="+mn-lt"/>
                        </a:rPr>
                        <a:t> Arts</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$50,000/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3"/>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2023-2024</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b"/>
                      <a:r>
                        <a:rPr lang="en-US" sz="1100" b="1" i="0" u="none" strike="noStrike" dirty="0">
                          <a:solidFill>
                            <a:schemeClr val="dk1"/>
                          </a:solidFill>
                          <a:effectLst/>
                          <a:latin typeface="+mn-lt"/>
                        </a:rPr>
                        <a:t>Fine Arts/Library</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$75,000/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4"/>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2025-2026</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i="0" u="none" strike="noStrike" dirty="0">
                          <a:solidFill>
                            <a:schemeClr val="dk1"/>
                          </a:solidFill>
                          <a:effectLst/>
                          <a:latin typeface="+mn-lt"/>
                        </a:rPr>
                        <a:t>Library</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$50,000/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5"/>
                  </a:ext>
                </a:extLst>
              </a:tr>
              <a:tr h="195991">
                <a:tc gridSpan="2">
                  <a:txBody>
                    <a:bodyPr/>
                    <a:lstStyle/>
                    <a:p>
                      <a:pPr algn="l" fontAlgn="b"/>
                      <a:r>
                        <a:rPr lang="en-US" sz="1100" b="1" i="0" u="none" strike="noStrike" dirty="0">
                          <a:solidFill>
                            <a:schemeClr val="dk1"/>
                          </a:solidFill>
                          <a:effectLst/>
                          <a:latin typeface="+mn-lt"/>
                        </a:rPr>
                        <a:t>VCT</a:t>
                      </a:r>
                      <a:r>
                        <a:rPr lang="en-US" sz="1100" b="1" i="0" u="none" strike="noStrike" baseline="0" dirty="0">
                          <a:solidFill>
                            <a:schemeClr val="dk1"/>
                          </a:solidFill>
                          <a:effectLst/>
                          <a:latin typeface="+mn-lt"/>
                        </a:rPr>
                        <a:t> Tile Removal</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gridSpan="2">
                  <a:txBody>
                    <a:bodyPr/>
                    <a:lstStyle/>
                    <a:p>
                      <a:pPr algn="ctr" fontAlgn="b"/>
                      <a:r>
                        <a:rPr lang="en-US" sz="1100" b="1" u="none" strike="noStrike" dirty="0">
                          <a:effectLst/>
                        </a:rPr>
                        <a:t>Estimated Cost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extLst>
                  <a:ext uri="{0D108BD9-81ED-4DB2-BD59-A6C34878D82A}">
                    <a16:rowId xmlns:a16="http://schemas.microsoft.com/office/drawing/2014/main" val="10006"/>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2024-2025</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u="none" strike="noStrike" dirty="0">
                          <a:effectLst/>
                        </a:rPr>
                        <a:t>Fine Arts</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7"/>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2025-2026</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b"/>
                      <a:r>
                        <a:rPr lang="en-US" sz="1100" b="1" i="0" u="none" strike="noStrike" dirty="0">
                          <a:solidFill>
                            <a:schemeClr val="dk1"/>
                          </a:solidFill>
                          <a:effectLst/>
                          <a:latin typeface="+mn-lt"/>
                        </a:rPr>
                        <a:t>Fine Arts/JCVT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8"/>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2026-2027</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i="0" u="none" strike="noStrike" dirty="0">
                          <a:solidFill>
                            <a:schemeClr val="dk1"/>
                          </a:solidFill>
                          <a:effectLst/>
                          <a:latin typeface="+mn-lt"/>
                        </a:rPr>
                        <a:t>JCVT</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09"/>
                  </a:ext>
                </a:extLst>
              </a:tr>
              <a:tr h="195991">
                <a:tc gridSpan="2">
                  <a:txBody>
                    <a:bodyPr/>
                    <a:lstStyle/>
                    <a:p>
                      <a:pPr algn="l" fontAlgn="b"/>
                      <a:r>
                        <a:rPr lang="en-US" sz="1100" b="1" i="0" u="none" strike="noStrike" dirty="0">
                          <a:solidFill>
                            <a:schemeClr val="dk1"/>
                          </a:solidFill>
                          <a:effectLst/>
                          <a:latin typeface="+mn-lt"/>
                        </a:rPr>
                        <a:t>Fine Arts</a:t>
                      </a:r>
                      <a:r>
                        <a:rPr lang="en-US" sz="1100" b="1" i="0" u="none" strike="noStrike" baseline="0" dirty="0">
                          <a:solidFill>
                            <a:schemeClr val="dk1"/>
                          </a:solidFill>
                          <a:effectLst/>
                          <a:latin typeface="+mn-lt"/>
                        </a:rPr>
                        <a:t> Auditorium upgrade</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gridSpan="2">
                  <a:txBody>
                    <a:bodyPr/>
                    <a:lstStyle/>
                    <a:p>
                      <a:pPr algn="ctr" fontAlgn="b"/>
                      <a:r>
                        <a:rPr lang="en-US" sz="1100" b="1" u="none" strike="noStrike" dirty="0">
                          <a:effectLst/>
                        </a:rPr>
                        <a:t>Estimated Cost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extLst>
                  <a:ext uri="{0D108BD9-81ED-4DB2-BD59-A6C34878D82A}">
                    <a16:rowId xmlns:a16="http://schemas.microsoft.com/office/drawing/2014/main" val="10010"/>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2022-2023</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i="0" u="none" strike="noStrike" dirty="0">
                          <a:solidFill>
                            <a:schemeClr val="dk1"/>
                          </a:solidFill>
                          <a:effectLst/>
                          <a:latin typeface="+mn-lt"/>
                        </a:rPr>
                        <a:t>Rail</a:t>
                      </a:r>
                      <a:r>
                        <a:rPr lang="en-US" sz="1100" b="1" i="0" u="none" strike="noStrike" baseline="0" dirty="0">
                          <a:solidFill>
                            <a:schemeClr val="dk1"/>
                          </a:solidFill>
                          <a:effectLst/>
                          <a:latin typeface="+mn-lt"/>
                        </a:rPr>
                        <a:t> System</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$100,000/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1"/>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2023-2024</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b"/>
                      <a:r>
                        <a:rPr lang="en-US" sz="1100" b="1" u="none" strike="noStrike" dirty="0">
                          <a:effectLst/>
                        </a:rPr>
                        <a:t>Rail</a:t>
                      </a:r>
                      <a:r>
                        <a:rPr lang="en-US" sz="1100" b="1" u="none" strike="noStrike" baseline="0" dirty="0">
                          <a:effectLst/>
                        </a:rPr>
                        <a:t> System</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$100,000/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2"/>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2025-2026</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100" b="1" i="0" u="none" strike="noStrike" dirty="0">
                          <a:solidFill>
                            <a:srgbClr val="000000"/>
                          </a:solidFill>
                          <a:effectLst/>
                          <a:latin typeface="Calibri" panose="020F0502020204030204" pitchFamily="34" charset="0"/>
                        </a:rPr>
                        <a:t>Fire</a:t>
                      </a:r>
                      <a:r>
                        <a:rPr lang="en-US" sz="1100" b="1" i="0" u="none" strike="noStrike" baseline="0" dirty="0">
                          <a:solidFill>
                            <a:srgbClr val="000000"/>
                          </a:solidFill>
                          <a:effectLst/>
                          <a:latin typeface="Calibri" panose="020F0502020204030204" pitchFamily="34" charset="0"/>
                        </a:rPr>
                        <a:t> Curtain</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$50,000/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3"/>
                  </a:ext>
                </a:extLst>
              </a:tr>
              <a:tr h="195991">
                <a:tc gridSpan="4">
                  <a:txBody>
                    <a:bodyPr/>
                    <a:lstStyle/>
                    <a:p>
                      <a:pPr algn="l" fontAlgn="b"/>
                      <a:r>
                        <a:rPr lang="en-US" sz="1100" b="1" i="0" u="none" strike="noStrike" dirty="0">
                          <a:solidFill>
                            <a:schemeClr val="dk1"/>
                          </a:solidFill>
                          <a:effectLst/>
                          <a:latin typeface="+mn-lt"/>
                        </a:rPr>
                        <a:t>Ammonia Chiller Revival (if we choose to stay with ammonia)</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gridSpan="2">
                  <a:txBody>
                    <a:bodyPr/>
                    <a:lstStyle/>
                    <a:p>
                      <a:pPr algn="ctr" fontAlgn="b"/>
                      <a:r>
                        <a:rPr lang="en-US" sz="1100" b="1" u="none" strike="noStrike" dirty="0">
                          <a:effectLst/>
                        </a:rPr>
                        <a:t>Estimated Cost</a:t>
                      </a:r>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extLst>
                  <a:ext uri="{0D108BD9-81ED-4DB2-BD59-A6C34878D82A}">
                    <a16:rowId xmlns:a16="http://schemas.microsoft.com/office/drawing/2014/main" val="10014"/>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i="0" u="none" strike="noStrike" dirty="0">
                          <a:solidFill>
                            <a:schemeClr val="dk1"/>
                          </a:solidFill>
                          <a:effectLst/>
                          <a:latin typeface="+mn-lt"/>
                        </a:rPr>
                        <a:t>2022</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050" b="1" i="0" u="none" strike="noStrike" dirty="0">
                          <a:solidFill>
                            <a:schemeClr val="dk1"/>
                          </a:solidFill>
                          <a:effectLst/>
                          <a:latin typeface="+mn-lt"/>
                        </a:rPr>
                        <a:t>Clean</a:t>
                      </a:r>
                      <a:r>
                        <a:rPr lang="en-US" sz="1050" b="1" i="0" u="none" strike="noStrike" baseline="0" dirty="0">
                          <a:solidFill>
                            <a:schemeClr val="dk1"/>
                          </a:solidFill>
                          <a:effectLst/>
                          <a:latin typeface="+mn-lt"/>
                        </a:rPr>
                        <a:t> out system, repair coils</a:t>
                      </a:r>
                      <a:endParaRPr lang="en-US" sz="105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i="0" u="none" strike="noStrike" dirty="0">
                          <a:solidFill>
                            <a:schemeClr val="dk1"/>
                          </a:solidFill>
                          <a:effectLst/>
                          <a:latin typeface="+mn-lt"/>
                        </a:rPr>
                        <a:t>$50,000/</a:t>
                      </a:r>
                      <a:r>
                        <a:rPr lang="en-US" sz="1100" b="1" i="0" u="none" strike="noStrike" dirty="0" err="1">
                          <a:solidFill>
                            <a:schemeClr val="dk1"/>
                          </a:solidFill>
                          <a:effectLst/>
                          <a:latin typeface="+mn-l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5"/>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2023</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b"/>
                      <a:r>
                        <a:rPr lang="en-US" sz="1050" b="1" i="0" u="none" strike="noStrike" dirty="0">
                          <a:solidFill>
                            <a:schemeClr val="dk1"/>
                          </a:solidFill>
                          <a:effectLst/>
                          <a:latin typeface="+mn-lt"/>
                        </a:rPr>
                        <a:t>Replace electric panel</a:t>
                      </a:r>
                      <a:endParaRPr lang="en-US" sz="1050" b="1" i="0" u="none" strike="noStrike" dirty="0">
                        <a:solidFill>
                          <a:srgbClr val="000000"/>
                        </a:solidFill>
                        <a:effectLst/>
                        <a:latin typeface="Calibri" panose="020F0502020204030204" pitchFamily="34" charset="0"/>
                      </a:endParaRPr>
                    </a:p>
                  </a:txBody>
                  <a:tcPr marL="5806" marR="5806" marT="5806"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$20,000/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6"/>
                  </a:ext>
                </a:extLst>
              </a:tr>
              <a:tr h="195991">
                <a:tc>
                  <a:txBody>
                    <a:bodyPr/>
                    <a:lstStyle/>
                    <a:p>
                      <a:pPr algn="l" fontAlgn="b"/>
                      <a:endParaRPr lang="en-US" sz="1100" b="1" i="0" u="none" strike="noStrike" dirty="0">
                        <a:solidFill>
                          <a:srgbClr val="000000"/>
                        </a:solidFill>
                        <a:effectLst/>
                        <a:latin typeface="Calibri" panose="020F0502020204030204" pitchFamily="34" charset="0"/>
                      </a:endParaRPr>
                    </a:p>
                  </a:txBody>
                  <a:tcPr marL="5806" marR="5806" marT="5806" marB="0" anchor="b">
                    <a:noFill/>
                  </a:tcPr>
                </a:tc>
                <a:tc>
                  <a:txBody>
                    <a:bodyPr/>
                    <a:lstStyle/>
                    <a:p>
                      <a:pPr algn="l" fontAlgn="b"/>
                      <a:r>
                        <a:rPr lang="en-US" sz="1000" b="1" u="none" strike="noStrike" dirty="0">
                          <a:effectLst/>
                        </a:rPr>
                        <a:t>2024</a:t>
                      </a:r>
                      <a:endParaRPr lang="en-US" sz="1000" b="1" i="0" u="none" strike="noStrike" dirty="0">
                        <a:solidFill>
                          <a:srgbClr val="000000"/>
                        </a:solidFill>
                        <a:effectLst/>
                        <a:latin typeface="Calibri" panose="020F0502020204030204" pitchFamily="34" charset="0"/>
                      </a:endParaRPr>
                    </a:p>
                  </a:txBody>
                  <a:tcPr marL="5806" marR="5806" marT="5806" marB="0" anchor="b">
                    <a:noFill/>
                  </a:tcPr>
                </a:tc>
                <a:tc gridSpan="5">
                  <a:txBody>
                    <a:bodyPr/>
                    <a:lstStyle/>
                    <a:p>
                      <a:pPr algn="ctr" fontAlgn="ctr"/>
                      <a:r>
                        <a:rPr lang="en-US" sz="1050" b="1" u="none" strike="noStrike" dirty="0">
                          <a:effectLst/>
                        </a:rPr>
                        <a:t>Replace Heat</a:t>
                      </a:r>
                      <a:r>
                        <a:rPr lang="en-US" sz="1050" b="1" u="none" strike="noStrike" baseline="0" dirty="0">
                          <a:effectLst/>
                        </a:rPr>
                        <a:t> Exchanger plates</a:t>
                      </a:r>
                      <a:endParaRPr lang="en-US" sz="1050" b="1" i="0" u="none" strike="noStrike" dirty="0">
                        <a:solidFill>
                          <a:srgbClr val="000000"/>
                        </a:solidFill>
                        <a:effectLst/>
                        <a:latin typeface="Calibri" panose="020F0502020204030204" pitchFamily="34" charset="0"/>
                      </a:endParaRPr>
                    </a:p>
                  </a:txBody>
                  <a:tcPr marL="5806" marR="5806" marT="5806"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1" u="none" strike="noStrike" dirty="0">
                          <a:effectLst/>
                        </a:rPr>
                        <a:t>$40,000/</a:t>
                      </a:r>
                      <a:r>
                        <a:rPr lang="en-US" sz="1100" b="1" u="none" strike="noStrike" dirty="0" err="1">
                          <a:effectLst/>
                        </a:rPr>
                        <a:t>yr</a:t>
                      </a:r>
                      <a:endParaRPr lang="en-US" sz="1100" b="1" i="0" u="none" strike="noStrike" dirty="0">
                        <a:solidFill>
                          <a:srgbClr val="000000"/>
                        </a:solidFill>
                        <a:effectLst/>
                        <a:latin typeface="Calibri" panose="020F0502020204030204" pitchFamily="34" charset="0"/>
                      </a:endParaRPr>
                    </a:p>
                  </a:txBody>
                  <a:tcPr marL="5806" marR="5806" marT="5806" marB="0" anchor="ctr">
                    <a:noFill/>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14657347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Stakeholder Meetings</a:t>
            </a:r>
          </a:p>
        </p:txBody>
      </p:sp>
      <p:sp>
        <p:nvSpPr>
          <p:cNvPr id="3" name="Content Placeholder 2"/>
          <p:cNvSpPr>
            <a:spLocks noGrp="1"/>
          </p:cNvSpPr>
          <p:nvPr>
            <p:ph idx="1"/>
          </p:nvPr>
        </p:nvSpPr>
        <p:spPr/>
        <p:txBody>
          <a:bodyPr>
            <a:normAutofit fontScale="85000" lnSpcReduction="20000"/>
          </a:bodyPr>
          <a:lstStyle/>
          <a:p>
            <a:r>
              <a:rPr lang="en-US" dirty="0"/>
              <a:t>Jan 2016 – Facilities Director met with Scott Strom of 360 Engineering to go over campus infrastructure needs. Determined where to prioritize campus funding to meet needs of students and infrastructure. </a:t>
            </a:r>
          </a:p>
          <a:p>
            <a:r>
              <a:rPr lang="en-US" dirty="0"/>
              <a:t>Jan 2016 – College Personnel met with Steward Nelson of GMCN Architecture to go over Campus parking lot replacement plans. DPAC parking lot specs and RFP sent out.</a:t>
            </a:r>
          </a:p>
          <a:p>
            <a:r>
              <a:rPr lang="en-US" dirty="0"/>
              <a:t>Feb 2016 – College received bids from Builders Plus, LLC. and Lee Construction for DPAC parking lot replacement project. Bid awarded to Lee Construction.</a:t>
            </a:r>
          </a:p>
          <a:p>
            <a:r>
              <a:rPr lang="en-US" dirty="0"/>
              <a:t>Feb 2016 – Facilities personnel met with Video Insight to discuss campus video surveillance needs. Trial run was accepted to take place in facilities building.</a:t>
            </a:r>
          </a:p>
          <a:p>
            <a:r>
              <a:rPr lang="en-US" dirty="0"/>
              <a:t>Feb 2016 – College Personnel met with Dick Construction to discuss future campus signage </a:t>
            </a:r>
          </a:p>
          <a:p>
            <a:pPr marL="0" indent="0">
              <a:buNone/>
            </a:pPr>
            <a:endParaRPr lang="en-US" dirty="0"/>
          </a:p>
          <a:p>
            <a:endParaRPr lang="en-US" dirty="0"/>
          </a:p>
        </p:txBody>
      </p:sp>
    </p:spTree>
    <p:extLst>
      <p:ext uri="{BB962C8B-B14F-4D97-AF65-F5344CB8AC3E}">
        <p14:creationId xmlns:p14="http://schemas.microsoft.com/office/powerpoint/2010/main" val="185297979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Stakeholder Meetings</a:t>
            </a:r>
          </a:p>
        </p:txBody>
      </p:sp>
      <p:sp>
        <p:nvSpPr>
          <p:cNvPr id="3" name="Content Placeholder 2"/>
          <p:cNvSpPr>
            <a:spLocks noGrp="1"/>
          </p:cNvSpPr>
          <p:nvPr>
            <p:ph idx="1"/>
          </p:nvPr>
        </p:nvSpPr>
        <p:spPr/>
        <p:txBody>
          <a:bodyPr>
            <a:normAutofit fontScale="92500"/>
          </a:bodyPr>
          <a:lstStyle/>
          <a:p>
            <a:r>
              <a:rPr lang="en-US" dirty="0"/>
              <a:t>Feb 2016 – College personnel met with Don Geier of 3G Electric to discuss electrical issues at East campus</a:t>
            </a:r>
          </a:p>
          <a:p>
            <a:r>
              <a:rPr lang="en-US" dirty="0"/>
              <a:t>Feb 2016 – Facilities Director met with Joe </a:t>
            </a:r>
            <a:r>
              <a:rPr lang="en-US" dirty="0" err="1"/>
              <a:t>Reintjes</a:t>
            </a:r>
            <a:r>
              <a:rPr lang="en-US" dirty="0"/>
              <a:t> of </a:t>
            </a:r>
            <a:r>
              <a:rPr lang="en-US" dirty="0" err="1"/>
              <a:t>Knipp</a:t>
            </a:r>
            <a:r>
              <a:rPr lang="en-US" dirty="0"/>
              <a:t> Energy Services to discuss campus energy issues. Campus energy audit investigation was placed on project list.</a:t>
            </a:r>
          </a:p>
          <a:p>
            <a:r>
              <a:rPr lang="en-US" dirty="0"/>
              <a:t>Mar 2016 – College personnel met with GMCN to go over future plans for a transportation building to house the fleet vehicles and mobile classroom.</a:t>
            </a:r>
          </a:p>
          <a:p>
            <a:r>
              <a:rPr lang="en-US" dirty="0"/>
              <a:t>Mar 2016 – Facilities Director attended MHEC Loss control workshop in St. Louis.  </a:t>
            </a:r>
          </a:p>
          <a:p>
            <a:endParaRPr lang="en-US" dirty="0"/>
          </a:p>
        </p:txBody>
      </p:sp>
    </p:spTree>
    <p:extLst>
      <p:ext uri="{BB962C8B-B14F-4D97-AF65-F5344CB8AC3E}">
        <p14:creationId xmlns:p14="http://schemas.microsoft.com/office/powerpoint/2010/main" val="11895232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Stakeholder Meetings</a:t>
            </a:r>
          </a:p>
        </p:txBody>
      </p:sp>
      <p:sp>
        <p:nvSpPr>
          <p:cNvPr id="3" name="Content Placeholder 2"/>
          <p:cNvSpPr>
            <a:spLocks noGrp="1"/>
          </p:cNvSpPr>
          <p:nvPr>
            <p:ph idx="1"/>
          </p:nvPr>
        </p:nvSpPr>
        <p:spPr/>
        <p:txBody>
          <a:bodyPr>
            <a:normAutofit fontScale="92500" lnSpcReduction="10000"/>
          </a:bodyPr>
          <a:lstStyle/>
          <a:p>
            <a:r>
              <a:rPr lang="en-US" dirty="0"/>
              <a:t>Mar 2016 – Facilities Director met with Dale Vesta of Global Technical Services to discuss campus roof examinations.</a:t>
            </a:r>
          </a:p>
          <a:p>
            <a:r>
              <a:rPr lang="en-US" dirty="0"/>
              <a:t>Mar 2016 – College personnel met with GMCN to discuss East campus maintenance project. </a:t>
            </a:r>
          </a:p>
          <a:p>
            <a:r>
              <a:rPr lang="en-US" dirty="0"/>
              <a:t>Mar 2016 – College personnel met with Scott Renfro with Hellas Construction to go over turf repair and track lines at Broncbuster stadium</a:t>
            </a:r>
          </a:p>
          <a:p>
            <a:r>
              <a:rPr lang="en-US" dirty="0"/>
              <a:t>Apr 2016 – Facilities Director met with Lee construction to go over project details of the DPAC parking lot replacement and facilities parking lot replacement. Facilities parking lot project started in April 2016.</a:t>
            </a:r>
          </a:p>
          <a:p>
            <a:endParaRPr lang="en-US" dirty="0"/>
          </a:p>
        </p:txBody>
      </p:sp>
    </p:spTree>
    <p:extLst>
      <p:ext uri="{BB962C8B-B14F-4D97-AF65-F5344CB8AC3E}">
        <p14:creationId xmlns:p14="http://schemas.microsoft.com/office/powerpoint/2010/main" val="75174364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Stakeholder Meetings</a:t>
            </a:r>
          </a:p>
        </p:txBody>
      </p:sp>
      <p:sp>
        <p:nvSpPr>
          <p:cNvPr id="3" name="Content Placeholder 2"/>
          <p:cNvSpPr>
            <a:spLocks noGrp="1"/>
          </p:cNvSpPr>
          <p:nvPr>
            <p:ph idx="1"/>
          </p:nvPr>
        </p:nvSpPr>
        <p:spPr/>
        <p:txBody>
          <a:bodyPr>
            <a:normAutofit fontScale="70000" lnSpcReduction="20000"/>
          </a:bodyPr>
          <a:lstStyle/>
          <a:p>
            <a:r>
              <a:rPr lang="en-US" dirty="0"/>
              <a:t>Apr 2016 – Facilities Director met with C&amp;C group to discuss UNC replacement and possible upgrade. Campus building controls future planning and prioritization.</a:t>
            </a:r>
          </a:p>
          <a:p>
            <a:r>
              <a:rPr lang="en-US" dirty="0"/>
              <a:t>Apr 2016 – College personnel met with GMCN to discuss east campus maintenance building project specifications and scope.</a:t>
            </a:r>
          </a:p>
          <a:p>
            <a:r>
              <a:rPr lang="en-US" dirty="0"/>
              <a:t>Apr 2016 – College personnel met with </a:t>
            </a:r>
            <a:r>
              <a:rPr lang="en-US" dirty="0" err="1"/>
              <a:t>Blackhills</a:t>
            </a:r>
            <a:r>
              <a:rPr lang="en-US" dirty="0"/>
              <a:t> Energy, Tatro plumbing and the City of Garden City Electrical dept. to go over the utilities for the purchase of the Wagner apartments.</a:t>
            </a:r>
          </a:p>
          <a:p>
            <a:r>
              <a:rPr lang="en-US" dirty="0"/>
              <a:t>May 2016 – Facilities director met with local plumbing vendors to discuss jet cleaning service on old campus plumbing lines. Due to the age of the plumbing lines Facilities director decided not to proceed with jet cleaning service.</a:t>
            </a:r>
          </a:p>
          <a:p>
            <a:r>
              <a:rPr lang="en-US" dirty="0"/>
              <a:t>May 2016 – College personnel met with GMCN to go over specs and budgeted funding for transportation building project.</a:t>
            </a:r>
          </a:p>
          <a:p>
            <a:r>
              <a:rPr lang="en-US" dirty="0"/>
              <a:t>May 2016 – College personnel met with Dale Vesta to go over project details of library roof. </a:t>
            </a:r>
          </a:p>
          <a:p>
            <a:pPr marL="0" indent="0">
              <a:buNone/>
            </a:pPr>
            <a:endParaRPr lang="en-US" dirty="0"/>
          </a:p>
        </p:txBody>
      </p:sp>
    </p:spTree>
    <p:extLst>
      <p:ext uri="{BB962C8B-B14F-4D97-AF65-F5344CB8AC3E}">
        <p14:creationId xmlns:p14="http://schemas.microsoft.com/office/powerpoint/2010/main" val="158731407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Stakeholder Meetings</a:t>
            </a:r>
          </a:p>
        </p:txBody>
      </p:sp>
      <p:sp>
        <p:nvSpPr>
          <p:cNvPr id="3" name="Content Placeholder 2"/>
          <p:cNvSpPr>
            <a:spLocks noGrp="1"/>
          </p:cNvSpPr>
          <p:nvPr>
            <p:ph idx="1"/>
          </p:nvPr>
        </p:nvSpPr>
        <p:spPr/>
        <p:txBody>
          <a:bodyPr>
            <a:normAutofit fontScale="62500" lnSpcReduction="20000"/>
          </a:bodyPr>
          <a:lstStyle/>
          <a:p>
            <a:r>
              <a:rPr lang="en-US" dirty="0"/>
              <a:t>June 2016 – Facilities Director did a walkthrough with Stewart Nelson of GMCN Architects to discuss tunnel cap replacement from east of the street in front of JCVT to the Fouse BLDG and in front of the Fine Arts BLDG.</a:t>
            </a:r>
          </a:p>
          <a:p>
            <a:r>
              <a:rPr lang="en-US" dirty="0"/>
              <a:t>July 2016 – Facilities Director met with Bob Kreutzer of Tatro plumbing to discuss Hydronic water line replacement in the tunnels.</a:t>
            </a:r>
          </a:p>
          <a:p>
            <a:r>
              <a:rPr lang="en-US" dirty="0"/>
              <a:t>September 2016 – Facilities Director met with 360 Engineering to go over campus infrastructure. Prioritize HVAC control system upgrades.</a:t>
            </a:r>
          </a:p>
          <a:p>
            <a:r>
              <a:rPr lang="en-US" dirty="0"/>
              <a:t>October 2016 – Maintenance supervisor did a walkthrough of the tunnels with Tatro plumbing and Central Consolidated to have them bid for hydronic water line replacement.</a:t>
            </a:r>
          </a:p>
          <a:p>
            <a:r>
              <a:rPr lang="en-US" dirty="0"/>
              <a:t>October 2016 – Facilities Director and IT personnel completed a walkthrough with GMCN Architects to figure out a way to keep Hydronic water lines and IT Cables in place while tunnel cap is being removed.</a:t>
            </a:r>
          </a:p>
          <a:p>
            <a:r>
              <a:rPr lang="en-US" dirty="0"/>
              <a:t>November 2016 – Facilities Director met with JAG Construction &amp; Lee Construction, doing a walkthrough of the tunnels and the residential life parking lot so they could get an idea of how they should bid both jobs. Tunnel cap replacement and Dorm parking lot projects.</a:t>
            </a:r>
          </a:p>
          <a:p>
            <a:endParaRPr lang="en-US" dirty="0"/>
          </a:p>
        </p:txBody>
      </p:sp>
    </p:spTree>
    <p:extLst>
      <p:ext uri="{BB962C8B-B14F-4D97-AF65-F5344CB8AC3E}">
        <p14:creationId xmlns:p14="http://schemas.microsoft.com/office/powerpoint/2010/main" val="9800235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Stakeholder Meetings</a:t>
            </a:r>
          </a:p>
        </p:txBody>
      </p:sp>
      <p:sp>
        <p:nvSpPr>
          <p:cNvPr id="3" name="Content Placeholder 2"/>
          <p:cNvSpPr>
            <a:spLocks noGrp="1"/>
          </p:cNvSpPr>
          <p:nvPr>
            <p:ph idx="1"/>
          </p:nvPr>
        </p:nvSpPr>
        <p:spPr/>
        <p:txBody>
          <a:bodyPr>
            <a:normAutofit fontScale="62500" lnSpcReduction="20000"/>
          </a:bodyPr>
          <a:lstStyle/>
          <a:p>
            <a:r>
              <a:rPr lang="en-US" sz="2600" dirty="0"/>
              <a:t>January 2017 – Facilities Director met with Pat Benefield with C&amp;C group to discuss the enterprise server graphics workstation for the campus HVAC system. Also met with Terry Clark with Building Control Services.</a:t>
            </a:r>
          </a:p>
          <a:p>
            <a:r>
              <a:rPr lang="en-US" sz="2600" dirty="0"/>
              <a:t>April 2017 – Facilities met with Mike </a:t>
            </a:r>
            <a:r>
              <a:rPr lang="en-US" sz="2600" dirty="0" err="1"/>
              <a:t>Morginson</a:t>
            </a:r>
            <a:r>
              <a:rPr lang="en-US" sz="2600" dirty="0"/>
              <a:t> of JAG Construction to prepare for Tunnel cap replacement starting in May. We disconnected all sprinkler lines so they could drive along tunnel cap edges with heavy equipment without breaking water lines. Heavy equipment could be allowed just east of fine arts.</a:t>
            </a:r>
          </a:p>
          <a:p>
            <a:r>
              <a:rPr lang="en-US" sz="2600" dirty="0"/>
              <a:t>April 2017 – Facilities Director met with Jag Construction to access the dirt removal for the residential parking lot.</a:t>
            </a:r>
          </a:p>
          <a:p>
            <a:r>
              <a:rPr lang="en-US" sz="2600" dirty="0"/>
              <a:t>April 2017 – Facilities Director met with Stewart Nelson of GMCN on replacement of roofs. The library roof and DPAC roof over the lobby of DPAC were prioritized. Facilities requested a tapered system over the Library roof.</a:t>
            </a:r>
          </a:p>
          <a:p>
            <a:r>
              <a:rPr lang="en-US" sz="2600" dirty="0"/>
              <a:t>April 2017 – Facilities Director met with Justin Sanchez and Kelly Wright of Tatro plumbing to bid on HVAC and plumbing work to be done at the Band BLDG.</a:t>
            </a:r>
          </a:p>
          <a:p>
            <a:r>
              <a:rPr lang="en-US" sz="2600" dirty="0"/>
              <a:t>April 2017 – Facilities Director met with Marcus Ramos of Central Consolidated to bid on HVAC and plumbing work to be done at the Band BLDG.</a:t>
            </a:r>
          </a:p>
          <a:p>
            <a:endParaRPr lang="en-US" sz="2600" dirty="0"/>
          </a:p>
          <a:p>
            <a:endParaRPr lang="en-US" dirty="0"/>
          </a:p>
        </p:txBody>
      </p:sp>
    </p:spTree>
    <p:extLst>
      <p:ext uri="{BB962C8B-B14F-4D97-AF65-F5344CB8AC3E}">
        <p14:creationId xmlns:p14="http://schemas.microsoft.com/office/powerpoint/2010/main" val="152458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Garden City Community College Facilities</a:t>
            </a:r>
          </a:p>
        </p:txBody>
      </p:sp>
      <p:sp>
        <p:nvSpPr>
          <p:cNvPr id="4" name="Text Placeholder 3"/>
          <p:cNvSpPr>
            <a:spLocks noGrp="1"/>
          </p:cNvSpPr>
          <p:nvPr>
            <p:ph type="body" sz="half" idx="2"/>
          </p:nvPr>
        </p:nvSpPr>
        <p:spPr/>
        <p:txBody>
          <a:bodyPr/>
          <a:lstStyle/>
          <a:p>
            <a:r>
              <a:rPr lang="en-US" dirty="0"/>
              <a:t>2021</a:t>
            </a:r>
          </a:p>
        </p:txBody>
      </p:sp>
      <p:pic>
        <p:nvPicPr>
          <p:cNvPr id="8" name="Picture Placeholder 7"/>
          <p:cNvPicPr>
            <a:picLocks noGrp="1" noChangeAspect="1"/>
          </p:cNvPicPr>
          <p:nvPr>
            <p:ph type="pic" idx="1"/>
          </p:nvPr>
        </p:nvPicPr>
        <p:blipFill>
          <a:blip r:embed="rId2">
            <a:extLst>
              <a:ext uri="{28A0092B-C50C-407E-A947-70E740481C1C}">
                <a14:useLocalDpi xmlns:a14="http://schemas.microsoft.com/office/drawing/2010/main" val="0"/>
              </a:ext>
            </a:extLst>
          </a:blip>
          <a:srcRect t="25247" b="25247"/>
          <a:stretch>
            <a:fillRect/>
          </a:stretch>
        </p:blipFill>
        <p:spPr/>
      </p:pic>
    </p:spTree>
    <p:extLst>
      <p:ext uri="{BB962C8B-B14F-4D97-AF65-F5344CB8AC3E}">
        <p14:creationId xmlns:p14="http://schemas.microsoft.com/office/powerpoint/2010/main" val="174109993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Stakeholder Meetings</a:t>
            </a:r>
          </a:p>
        </p:txBody>
      </p:sp>
      <p:sp>
        <p:nvSpPr>
          <p:cNvPr id="3" name="Content Placeholder 2"/>
          <p:cNvSpPr>
            <a:spLocks noGrp="1"/>
          </p:cNvSpPr>
          <p:nvPr>
            <p:ph idx="1"/>
          </p:nvPr>
        </p:nvSpPr>
        <p:spPr/>
        <p:txBody>
          <a:bodyPr>
            <a:normAutofit fontScale="55000" lnSpcReduction="20000"/>
          </a:bodyPr>
          <a:lstStyle/>
          <a:p>
            <a:r>
              <a:rPr lang="en-US" sz="2500" dirty="0"/>
              <a:t>May 1, 2017 – Maintenance Supervisor met with JAG Construction as to where they can store all Construction materials to be used for residential parking lot project.  Decision was made to allow them to place materials on the ropes course north of the fire tower.</a:t>
            </a:r>
          </a:p>
          <a:p>
            <a:r>
              <a:rPr lang="en-US" sz="2500" dirty="0"/>
              <a:t>May 16, 2017 – JAG construction found a natural gas leak on the gas line during deconstruction of the Res life parking lot. Facilities director communicated with Tatro Plumbing to repair. Also met with </a:t>
            </a:r>
            <a:r>
              <a:rPr lang="en-US" sz="2500" dirty="0" err="1"/>
              <a:t>Susone</a:t>
            </a:r>
            <a:r>
              <a:rPr lang="en-US" sz="2500" dirty="0"/>
              <a:t> </a:t>
            </a:r>
            <a:r>
              <a:rPr lang="en-US" sz="2500" dirty="0" err="1"/>
              <a:t>Croslin</a:t>
            </a:r>
            <a:r>
              <a:rPr lang="en-US" sz="2500" dirty="0"/>
              <a:t> with Black Hills Energy to discuss a 60LB. pressure check at which time a new leak was found. Facilities Director made decision to replace complete gas line otherwise we would be chasing leaks after each repair. Gas line was 50 years old. Communicated with Tatro Plumbing &amp; Black Hills to replace with new line.</a:t>
            </a:r>
          </a:p>
          <a:p>
            <a:r>
              <a:rPr lang="en-US" sz="2500" dirty="0"/>
              <a:t>May 18, 2017 – Facilities communicated with Mike of JAG about raising the bottom side of the tunnel cap just east of the intersection of the Fine Arts BLDG. in order to have clearance for existing pipes. Mike agreed that would help him out considerably. Communication was done with Stewart Nelson GMCN and he agreed also.</a:t>
            </a:r>
          </a:p>
          <a:p>
            <a:r>
              <a:rPr lang="en-US" sz="2500" dirty="0"/>
              <a:t>May 21, 2017 – Facilities Director met with Tatro Plumbing and Central Consolidated for the Hydronic loop line replacement. Justin Sanchez and Kelly Wright were the contacts for Tatro. Bill Lorg was the contact with Central Consolidated.</a:t>
            </a:r>
          </a:p>
          <a:p>
            <a:r>
              <a:rPr lang="en-US" sz="2500" dirty="0"/>
              <a:t>May 23, 2017 – Facilities director brought Tatro Plumbing in to run a camera down the old sewer line under the Res Life parking lot to check the integrity of the old sewer line before being covered with new concrete parking lot. Camera found standing water. Communicated with L.A. Evans of GMCN and Justin of Tatro Plumbing. Facilities Director made the decision to replace.</a:t>
            </a:r>
          </a:p>
          <a:p>
            <a:endParaRPr lang="en-US" dirty="0"/>
          </a:p>
        </p:txBody>
      </p:sp>
    </p:spTree>
    <p:extLst>
      <p:ext uri="{BB962C8B-B14F-4D97-AF65-F5344CB8AC3E}">
        <p14:creationId xmlns:p14="http://schemas.microsoft.com/office/powerpoint/2010/main" val="388005140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Stakeholder Meetings</a:t>
            </a:r>
          </a:p>
        </p:txBody>
      </p:sp>
      <p:sp>
        <p:nvSpPr>
          <p:cNvPr id="3" name="Content Placeholder 2"/>
          <p:cNvSpPr>
            <a:spLocks noGrp="1"/>
          </p:cNvSpPr>
          <p:nvPr>
            <p:ph idx="1"/>
          </p:nvPr>
        </p:nvSpPr>
        <p:spPr/>
        <p:txBody>
          <a:bodyPr>
            <a:normAutofit fontScale="62500" lnSpcReduction="20000"/>
          </a:bodyPr>
          <a:lstStyle/>
          <a:p>
            <a:r>
              <a:rPr lang="en-US" sz="2500" dirty="0"/>
              <a:t>May 2017 – College personnel coordinated with JAG Construction. Water line leak was found west of the apartments B and C. Called Western Irrigation to consult and then to come and fix.</a:t>
            </a:r>
          </a:p>
          <a:p>
            <a:r>
              <a:rPr lang="en-US" sz="2500" dirty="0"/>
              <a:t>May 2017 – Found a leak on the Black Hills gas meter after getting new gas line replaced. Called </a:t>
            </a:r>
            <a:r>
              <a:rPr lang="en-US" sz="2500" dirty="0" err="1"/>
              <a:t>Susone</a:t>
            </a:r>
            <a:r>
              <a:rPr lang="en-US" sz="2500" dirty="0"/>
              <a:t> </a:t>
            </a:r>
            <a:r>
              <a:rPr lang="en-US" sz="2500" dirty="0" err="1"/>
              <a:t>Croslin</a:t>
            </a:r>
            <a:r>
              <a:rPr lang="en-US" sz="2500" dirty="0"/>
              <a:t> of Black Hills to let them know. Black Hills did replace.</a:t>
            </a:r>
          </a:p>
          <a:p>
            <a:r>
              <a:rPr lang="en-US" sz="2500" dirty="0"/>
              <a:t>May 2017 – Communicated with DV Douglass roofing and Weather Craft Roofing along with LA Evans project manager for GMCN Architects to discuss bidding on the Saffell Roof and the DPAC Lobby Roof.</a:t>
            </a:r>
          </a:p>
          <a:p>
            <a:r>
              <a:rPr lang="en-US" sz="2500" dirty="0"/>
              <a:t>May 2017 - Coordinate with Lankford Construction and LA Evans to demo bleachers in the gymnasium.</a:t>
            </a:r>
          </a:p>
          <a:p>
            <a:r>
              <a:rPr lang="en-US" sz="2500" dirty="0"/>
              <a:t>June 2017 – Communicate with 3G Electric Don Geier and have them convert the electric in the Wagner Apartments.</a:t>
            </a:r>
          </a:p>
          <a:p>
            <a:r>
              <a:rPr lang="en-US" sz="2500" dirty="0"/>
              <a:t>June 2017 – Facilities Director met with C&amp;C group on project scope for the UNC upgrade project scope, dates/times and accessibility.  </a:t>
            </a:r>
          </a:p>
          <a:p>
            <a:endParaRPr lang="en-US" dirty="0"/>
          </a:p>
        </p:txBody>
      </p:sp>
    </p:spTree>
    <p:extLst>
      <p:ext uri="{BB962C8B-B14F-4D97-AF65-F5344CB8AC3E}">
        <p14:creationId xmlns:p14="http://schemas.microsoft.com/office/powerpoint/2010/main" val="261613525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Stakeholder Meetings</a:t>
            </a:r>
          </a:p>
        </p:txBody>
      </p:sp>
      <p:sp>
        <p:nvSpPr>
          <p:cNvPr id="3" name="Content Placeholder 2"/>
          <p:cNvSpPr>
            <a:spLocks noGrp="1"/>
          </p:cNvSpPr>
          <p:nvPr>
            <p:ph idx="1"/>
          </p:nvPr>
        </p:nvSpPr>
        <p:spPr/>
        <p:txBody>
          <a:bodyPr>
            <a:normAutofit fontScale="62500" lnSpcReduction="20000"/>
          </a:bodyPr>
          <a:lstStyle/>
          <a:p>
            <a:r>
              <a:rPr lang="en-US" dirty="0"/>
              <a:t>June 2017 – College personnel communicated with 3G Electric to have them replace old floor receptacles with new in the gymnasium floor. Also included replacing old floor receptacle boxes with new.</a:t>
            </a:r>
          </a:p>
          <a:p>
            <a:r>
              <a:rPr lang="en-US" dirty="0"/>
              <a:t>July 2017 – Facilities Director met with LA Evans and Lankford Construction about raising the spiral staircases in the gymnasium in order to install the new floor underneath the staircases.  </a:t>
            </a:r>
          </a:p>
          <a:p>
            <a:r>
              <a:rPr lang="en-US" dirty="0"/>
              <a:t>July 2017 – Facilities Director met with 3G Electric on obtaining a cost from them for doing electric work in the New Band building.</a:t>
            </a:r>
          </a:p>
          <a:p>
            <a:r>
              <a:rPr lang="en-US" dirty="0"/>
              <a:t>July 2017 – Maintenance supervisor met with the volleyball net contractor to get wiring ran to its installation point. 3G electric was called for installation.</a:t>
            </a:r>
          </a:p>
          <a:p>
            <a:r>
              <a:rPr lang="en-US" dirty="0"/>
              <a:t>Aug 2017 – Black Hills Energy was communicated with to have the gas meters installed at west part of the Wagner Apartments to be prepared for students for the upcoming year.</a:t>
            </a:r>
          </a:p>
          <a:p>
            <a:r>
              <a:rPr lang="en-US" dirty="0"/>
              <a:t>Aug 2017 – Facilities communicated with JAG Construction. Another water leak west of Apartments B and C. Western Irrigation was contacted and a decision was made for total replacement of old line. This way, we will not be digging up patio block to replace in the future.</a:t>
            </a:r>
          </a:p>
          <a:p>
            <a:endParaRPr lang="en-US" dirty="0"/>
          </a:p>
        </p:txBody>
      </p:sp>
    </p:spTree>
    <p:extLst>
      <p:ext uri="{BB962C8B-B14F-4D97-AF65-F5344CB8AC3E}">
        <p14:creationId xmlns:p14="http://schemas.microsoft.com/office/powerpoint/2010/main" val="140657005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Stakeholder Meetings</a:t>
            </a:r>
          </a:p>
        </p:txBody>
      </p:sp>
      <p:sp>
        <p:nvSpPr>
          <p:cNvPr id="3" name="Content Placeholder 2"/>
          <p:cNvSpPr>
            <a:spLocks noGrp="1"/>
          </p:cNvSpPr>
          <p:nvPr>
            <p:ph idx="1"/>
          </p:nvPr>
        </p:nvSpPr>
        <p:spPr/>
        <p:txBody>
          <a:bodyPr>
            <a:normAutofit fontScale="62500" lnSpcReduction="20000"/>
          </a:bodyPr>
          <a:lstStyle/>
          <a:p>
            <a:r>
              <a:rPr lang="en-US" dirty="0"/>
              <a:t>Sept 2017 – Facilities Director met Stewart Nelson of GMCN Architects. </a:t>
            </a:r>
            <a:r>
              <a:rPr lang="en-US" dirty="0" err="1"/>
              <a:t>Dryvit</a:t>
            </a:r>
            <a:r>
              <a:rPr lang="en-US" dirty="0"/>
              <a:t> deteriorated and fell off of Apartment A and exposing severe deteriorated metal I beams. Decisions were made to repair apartments A, B, and C at the second floor level as an emergency repair.</a:t>
            </a:r>
          </a:p>
          <a:p>
            <a:r>
              <a:rPr lang="en-US" dirty="0"/>
              <a:t>Sept 2017 – College personnel met with Mike </a:t>
            </a:r>
            <a:r>
              <a:rPr lang="en-US" dirty="0" err="1"/>
              <a:t>Selzer</a:t>
            </a:r>
            <a:r>
              <a:rPr lang="en-US" dirty="0"/>
              <a:t> of Dick Construction on the apartments and a plan of action was put into place on how the apartments were to be repaired.</a:t>
            </a:r>
          </a:p>
          <a:p>
            <a:r>
              <a:rPr lang="en-US" dirty="0"/>
              <a:t>Sept 2017 – Maintenance supervisor met with DV Douglass roofing about repairs to the Mercer Gallery and the room off to the side of the Theater in the Fine Arts Building. Communication was also done with DV Douglass Roofing about repairs to the Academic Building in the east hallway right above the entrance to the lecture classroom.</a:t>
            </a:r>
          </a:p>
          <a:p>
            <a:r>
              <a:rPr lang="en-US" dirty="0"/>
              <a:t>Sept 2017 – Maintenance supervisor met with Dick Construction to cut out concrete from the welding lab to the welding lab garage in order to wire up an extra air compressor.</a:t>
            </a:r>
          </a:p>
          <a:p>
            <a:r>
              <a:rPr lang="en-US" dirty="0"/>
              <a:t>Sept 2017 – Maintenance personnel communicated with 3G Electric for installation of wiring and adding alternating delay switches to brand new air compressors in the auto lab that controls air for tools in all of JCVT.</a:t>
            </a:r>
          </a:p>
          <a:p>
            <a:endParaRPr lang="en-US" dirty="0"/>
          </a:p>
        </p:txBody>
      </p:sp>
    </p:spTree>
    <p:extLst>
      <p:ext uri="{BB962C8B-B14F-4D97-AF65-F5344CB8AC3E}">
        <p14:creationId xmlns:p14="http://schemas.microsoft.com/office/powerpoint/2010/main" val="241930492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Stakeholder Meetings</a:t>
            </a:r>
          </a:p>
        </p:txBody>
      </p:sp>
      <p:sp>
        <p:nvSpPr>
          <p:cNvPr id="3" name="Content Placeholder 2"/>
          <p:cNvSpPr>
            <a:spLocks noGrp="1"/>
          </p:cNvSpPr>
          <p:nvPr>
            <p:ph idx="1"/>
          </p:nvPr>
        </p:nvSpPr>
        <p:spPr/>
        <p:txBody>
          <a:bodyPr>
            <a:normAutofit fontScale="70000" lnSpcReduction="20000"/>
          </a:bodyPr>
          <a:lstStyle/>
          <a:p>
            <a:r>
              <a:rPr lang="en-US" dirty="0"/>
              <a:t>Nov 2017 – Communicated with Darrell </a:t>
            </a:r>
            <a:r>
              <a:rPr lang="en-US" dirty="0" err="1"/>
              <a:t>Hemmert</a:t>
            </a:r>
            <a:r>
              <a:rPr lang="en-US" dirty="0"/>
              <a:t> of </a:t>
            </a:r>
            <a:r>
              <a:rPr lang="en-US" dirty="0" err="1"/>
              <a:t>Hemmert</a:t>
            </a:r>
            <a:r>
              <a:rPr lang="en-US" dirty="0"/>
              <a:t> acoustics to get a bid proposal to put in a ceiling in the New Band BLDG. and the EMT Classroom and EMT office.</a:t>
            </a:r>
          </a:p>
          <a:p>
            <a:r>
              <a:rPr lang="en-US" dirty="0"/>
              <a:t>Nov 2017 – Facilities Director met with local plumbing vendors to discuss campus student housing replacement of two large hot water heaters in the east units. Campus housing water heaters are old and need replacing. Plan to install all new water heaters in 5-7 years. </a:t>
            </a:r>
          </a:p>
          <a:p>
            <a:r>
              <a:rPr lang="en-US" dirty="0"/>
              <a:t>Dec 2017 – Facilities Director met with C&amp;C group about upgrading the rest of the campus building controls. Prioritized building on need.</a:t>
            </a:r>
          </a:p>
          <a:p>
            <a:r>
              <a:rPr lang="en-US" dirty="0"/>
              <a:t>Dec 2017 – College personnel met with Tatro plumbing and Central Consolidated to go over future replacement of existing Hydronic HW pipe in the tunnel system.</a:t>
            </a:r>
          </a:p>
          <a:p>
            <a:r>
              <a:rPr lang="en-US" dirty="0"/>
              <a:t>Jan 2017 – College personnel met with Johnson controls to go over ammonia chiller revival plan. Prioritize the need for only one chiller revival at this time. If needed, the second ammonia chiller can be used for parts to save costs. </a:t>
            </a:r>
          </a:p>
        </p:txBody>
      </p:sp>
    </p:spTree>
    <p:extLst>
      <p:ext uri="{BB962C8B-B14F-4D97-AF65-F5344CB8AC3E}">
        <p14:creationId xmlns:p14="http://schemas.microsoft.com/office/powerpoint/2010/main" val="83040505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Stakeholder Meetings</a:t>
            </a:r>
          </a:p>
        </p:txBody>
      </p:sp>
      <p:sp>
        <p:nvSpPr>
          <p:cNvPr id="3" name="Content Placeholder 2"/>
          <p:cNvSpPr>
            <a:spLocks noGrp="1"/>
          </p:cNvSpPr>
          <p:nvPr>
            <p:ph idx="1"/>
          </p:nvPr>
        </p:nvSpPr>
        <p:spPr/>
        <p:txBody>
          <a:bodyPr>
            <a:normAutofit fontScale="85000" lnSpcReduction="20000"/>
          </a:bodyPr>
          <a:lstStyle/>
          <a:p>
            <a:r>
              <a:rPr lang="en-US" dirty="0"/>
              <a:t>Jan 2018 – Facilities director met with GMCN architecture to go over campus roofing replacement project. It was determined that the prioritized roofs in need of replacement were the remaining gravel roofs. This project would consist of the east DPAC roof, north Penka roof, west Fine Arts roof and south JCVT roofs.</a:t>
            </a:r>
          </a:p>
          <a:p>
            <a:r>
              <a:rPr lang="en-US" dirty="0"/>
              <a:t>Feb 2018 – Met with </a:t>
            </a:r>
            <a:r>
              <a:rPr lang="en-US" dirty="0" err="1"/>
              <a:t>Weathercraft</a:t>
            </a:r>
            <a:r>
              <a:rPr lang="en-US" dirty="0"/>
              <a:t> Roofing, DV Douglass roofing and Wray roofing to go over roofing project.</a:t>
            </a:r>
          </a:p>
          <a:p>
            <a:r>
              <a:rPr lang="en-US" dirty="0"/>
              <a:t>Feb 2018 – Facilities personnel completed RFP and specs with GMCN of roofing project for 2017</a:t>
            </a:r>
          </a:p>
          <a:p>
            <a:r>
              <a:rPr lang="en-US" dirty="0"/>
              <a:t>Feb 2018 – Facilities director met with GMCN architecture to go over the campus tunnel cap system. Determined that the south tunnel cap was a potential future safety hazard. Prioritized its repair/replacement as soon as possible.</a:t>
            </a:r>
          </a:p>
        </p:txBody>
      </p:sp>
    </p:spTree>
    <p:extLst>
      <p:ext uri="{BB962C8B-B14F-4D97-AF65-F5344CB8AC3E}">
        <p14:creationId xmlns:p14="http://schemas.microsoft.com/office/powerpoint/2010/main" val="114621855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Stakeholder Meetings</a:t>
            </a:r>
          </a:p>
        </p:txBody>
      </p:sp>
      <p:sp>
        <p:nvSpPr>
          <p:cNvPr id="3" name="Content Placeholder 2"/>
          <p:cNvSpPr>
            <a:spLocks noGrp="1"/>
          </p:cNvSpPr>
          <p:nvPr>
            <p:ph idx="1"/>
          </p:nvPr>
        </p:nvSpPr>
        <p:spPr/>
        <p:txBody>
          <a:bodyPr>
            <a:normAutofit fontScale="70000" lnSpcReduction="20000"/>
          </a:bodyPr>
          <a:lstStyle/>
          <a:p>
            <a:r>
              <a:rPr lang="en-US" dirty="0"/>
              <a:t>Mar 2018 – Facilities personnel completed the specs and RFP for the south tunnel cap replacement project. Waiting on administration to determine funding.</a:t>
            </a:r>
          </a:p>
          <a:p>
            <a:r>
              <a:rPr lang="en-US" dirty="0"/>
              <a:t>Mar 2018 – Facilities personnel met with Johnson controls to go over heat exchanger stainless steel plate replacement. Determined total replacement was needed to get ammonia chiller up and running</a:t>
            </a:r>
          </a:p>
          <a:p>
            <a:r>
              <a:rPr lang="en-US" dirty="0"/>
              <a:t>April 2018 – Facilities personnel met with Tatro plumbing to go over future campus plumbing needs. Prioritization on domestic water lines and sewer lines.</a:t>
            </a:r>
          </a:p>
          <a:p>
            <a:r>
              <a:rPr lang="en-US" dirty="0"/>
              <a:t>April 2018 – Facilities personnel met with C&amp;C group to go over building controls on campus. Prioritization of campus buildings was conducted with the chiller plant and boiler room to be completed first. Depending on funding, whole campus building controls will be upgraded in 10 years.</a:t>
            </a:r>
          </a:p>
          <a:p>
            <a:r>
              <a:rPr lang="en-US" dirty="0"/>
              <a:t>May 2018 – College personnel went out for bid on south tunnel cap project and Hydronic HW pipe replacement. Received bids from Lee Construction, JAG Construction, Tatro Plumbing and Central Consolidated. Projects were stopped due to insufficient funding.</a:t>
            </a:r>
          </a:p>
        </p:txBody>
      </p:sp>
    </p:spTree>
    <p:extLst>
      <p:ext uri="{BB962C8B-B14F-4D97-AF65-F5344CB8AC3E}">
        <p14:creationId xmlns:p14="http://schemas.microsoft.com/office/powerpoint/2010/main" val="196694997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Stakeholder Meetings</a:t>
            </a:r>
          </a:p>
        </p:txBody>
      </p:sp>
      <p:sp>
        <p:nvSpPr>
          <p:cNvPr id="3" name="Content Placeholder 2"/>
          <p:cNvSpPr>
            <a:spLocks noGrp="1"/>
          </p:cNvSpPr>
          <p:nvPr>
            <p:ph idx="1"/>
          </p:nvPr>
        </p:nvSpPr>
        <p:spPr/>
        <p:txBody>
          <a:bodyPr>
            <a:normAutofit fontScale="70000" lnSpcReduction="20000"/>
          </a:bodyPr>
          <a:lstStyle/>
          <a:p>
            <a:r>
              <a:rPr lang="en-US" dirty="0"/>
              <a:t>Sept 2018 – Operations personnel met with NCS, CDW and C&amp; C group for wireless access points and cameras. Operations completed the specs and RFP for the Wireless access points and cameras and were granted board approval in Oct 2018 </a:t>
            </a:r>
          </a:p>
          <a:p>
            <a:r>
              <a:rPr lang="en-US" dirty="0"/>
              <a:t>Mar 2018 – Facilities personnel met with Johnson controls to go over heat exchanger stainless steel plate replacement. Determined total replacement was needed to get ammonia chiller up and running</a:t>
            </a:r>
          </a:p>
          <a:p>
            <a:r>
              <a:rPr lang="en-US" dirty="0"/>
              <a:t>April 2018 – Facilities personnel met with Tatro plumbing to go over future campus plumbing needs. Prioritization on domestic water lines and sewer lines.</a:t>
            </a:r>
          </a:p>
          <a:p>
            <a:r>
              <a:rPr lang="en-US" dirty="0"/>
              <a:t>April 2018 – Facilities personnel met with C&amp;C group to go over building controls on campus. Prioritization of campus buildings was conducted with the chiller plant and boiler room to be completed first. Depending on funding, whole campus building controls will be upgraded in 10 years.</a:t>
            </a:r>
          </a:p>
          <a:p>
            <a:r>
              <a:rPr lang="en-US" dirty="0"/>
              <a:t>May 2018 – College personnel went out for bid on south tunnel cap project and Hydronic HW pipe replacement. Received bids from Lee Construction, JAG Construction, Tatro Plumbing and Central Consolidated. Projects were stopped due to insufficient funding.</a:t>
            </a:r>
          </a:p>
        </p:txBody>
      </p:sp>
    </p:spTree>
    <p:extLst>
      <p:ext uri="{BB962C8B-B14F-4D97-AF65-F5344CB8AC3E}">
        <p14:creationId xmlns:p14="http://schemas.microsoft.com/office/powerpoint/2010/main" val="3769027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Stakeholder Meetings</a:t>
            </a:r>
          </a:p>
        </p:txBody>
      </p:sp>
      <p:sp>
        <p:nvSpPr>
          <p:cNvPr id="3" name="Content Placeholder 2"/>
          <p:cNvSpPr>
            <a:spLocks noGrp="1"/>
          </p:cNvSpPr>
          <p:nvPr>
            <p:ph idx="1"/>
          </p:nvPr>
        </p:nvSpPr>
        <p:spPr/>
        <p:txBody>
          <a:bodyPr>
            <a:normAutofit fontScale="70000" lnSpcReduction="20000"/>
          </a:bodyPr>
          <a:lstStyle/>
          <a:p>
            <a:r>
              <a:rPr lang="en-US" dirty="0"/>
              <a:t>Mar 2018 – Facilities personnel completed the specs and RFP for the south tunnel cap replacement project. Waiting on administration to determine funding.</a:t>
            </a:r>
          </a:p>
          <a:p>
            <a:r>
              <a:rPr lang="en-US" dirty="0"/>
              <a:t>Mar 2018 – Facilities personnel met with Johnson controls to go over heat exchanger stainless steel plate replacement. Determined total replacement was needed to get ammonia chiller up and running</a:t>
            </a:r>
          </a:p>
          <a:p>
            <a:r>
              <a:rPr lang="en-US" dirty="0"/>
              <a:t>April 2018 – Facilities personnel met with Tatro plumbing to go over future campus plumbing needs. Prioritization on domestic water lines and sewer lines.</a:t>
            </a:r>
          </a:p>
          <a:p>
            <a:r>
              <a:rPr lang="en-US" dirty="0"/>
              <a:t>April 2018 – Facilities personnel met with C&amp;C group to go over building controls on campus. Prioritization of campus buildings was conducted with the chiller plant and boiler room to be completed first. Depending on funding, whole campus building controls will be upgraded in 10 years.</a:t>
            </a:r>
          </a:p>
          <a:p>
            <a:r>
              <a:rPr lang="en-US" dirty="0"/>
              <a:t>May 2018 – College personnel went out for bid on south tunnel cap project and Hydronic HW pipe replacement. Received bids from Lee Construction, JAG Construction, Tatro Plumbing and Central Consolidated. Projects were stopped due to insufficient funding.</a:t>
            </a:r>
          </a:p>
        </p:txBody>
      </p:sp>
    </p:spTree>
    <p:extLst>
      <p:ext uri="{BB962C8B-B14F-4D97-AF65-F5344CB8AC3E}">
        <p14:creationId xmlns:p14="http://schemas.microsoft.com/office/powerpoint/2010/main" val="399078645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Campus Improvement Success</a:t>
            </a:r>
          </a:p>
        </p:txBody>
      </p:sp>
      <p:sp>
        <p:nvSpPr>
          <p:cNvPr id="3" name="Content Placeholder 2"/>
          <p:cNvSpPr>
            <a:spLocks noGrp="1"/>
          </p:cNvSpPr>
          <p:nvPr>
            <p:ph idx="1"/>
          </p:nvPr>
        </p:nvSpPr>
        <p:spPr/>
        <p:txBody>
          <a:bodyPr>
            <a:normAutofit fontScale="62500" lnSpcReduction="20000"/>
          </a:bodyPr>
          <a:lstStyle/>
          <a:p>
            <a:pPr marL="0" indent="0">
              <a:buNone/>
            </a:pPr>
            <a:r>
              <a:rPr lang="en-US" sz="3200" b="1" u="sng" dirty="0"/>
              <a:t>2007</a:t>
            </a:r>
          </a:p>
          <a:p>
            <a:r>
              <a:rPr lang="en-US" dirty="0"/>
              <a:t>Remodeled faculty offices in the Academic Building and installed new furniture</a:t>
            </a:r>
          </a:p>
          <a:p>
            <a:r>
              <a:rPr lang="en-US" dirty="0"/>
              <a:t>Purchased new tables and chairs for classrooms in the Academic Building and the Pauline Joyce Fine Arts Building</a:t>
            </a:r>
          </a:p>
          <a:p>
            <a:r>
              <a:rPr lang="en-US" dirty="0"/>
              <a:t>Installed new carpet in the lobby and meeting rooms in the student center</a:t>
            </a:r>
          </a:p>
          <a:p>
            <a:r>
              <a:rPr lang="en-US" dirty="0"/>
              <a:t>Remodeled volleyball, softball and women’s basketball locker rooms</a:t>
            </a:r>
          </a:p>
          <a:p>
            <a:r>
              <a:rPr lang="en-US" dirty="0"/>
              <a:t>Installed new carpet in the athletic offices and the Hall of Fame Room</a:t>
            </a:r>
          </a:p>
          <a:p>
            <a:r>
              <a:rPr lang="en-US" dirty="0"/>
              <a:t>Completed the hot water project by tying the athletic complex to the heating/cooling loop </a:t>
            </a:r>
          </a:p>
          <a:p>
            <a:r>
              <a:rPr lang="en-US" dirty="0"/>
              <a:t>Constructed burn tower and classroom for the Fire Science Program.</a:t>
            </a:r>
          </a:p>
          <a:p>
            <a:r>
              <a:rPr lang="en-US" dirty="0"/>
              <a:t>Purchased new furniture for the hallways in JCVT and Penka Building</a:t>
            </a:r>
          </a:p>
          <a:p>
            <a:r>
              <a:rPr lang="en-US" dirty="0"/>
              <a:t>Added 2 locker rooms in DPAC (WBB &amp; Softball)</a:t>
            </a:r>
          </a:p>
          <a:p>
            <a:endParaRPr lang="en-US" dirty="0"/>
          </a:p>
        </p:txBody>
      </p:sp>
    </p:spTree>
    <p:extLst>
      <p:ext uri="{BB962C8B-B14F-4D97-AF65-F5344CB8AC3E}">
        <p14:creationId xmlns:p14="http://schemas.microsoft.com/office/powerpoint/2010/main" val="681658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1102307"/>
          </a:xfrm>
        </p:spPr>
        <p:txBody>
          <a:bodyPr/>
          <a:lstStyle/>
          <a:p>
            <a:r>
              <a:rPr lang="en-US" dirty="0"/>
              <a:t>GCCC Campus Map</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2" y="737418"/>
            <a:ext cx="9601196" cy="5388077"/>
          </a:xfrm>
        </p:spPr>
      </p:pic>
    </p:spTree>
    <p:extLst>
      <p:ext uri="{BB962C8B-B14F-4D97-AF65-F5344CB8AC3E}">
        <p14:creationId xmlns:p14="http://schemas.microsoft.com/office/powerpoint/2010/main" val="39249969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Campus Improvement Success</a:t>
            </a:r>
          </a:p>
        </p:txBody>
      </p:sp>
      <p:sp>
        <p:nvSpPr>
          <p:cNvPr id="3" name="Content Placeholder 2"/>
          <p:cNvSpPr>
            <a:spLocks noGrp="1"/>
          </p:cNvSpPr>
          <p:nvPr>
            <p:ph idx="1"/>
          </p:nvPr>
        </p:nvSpPr>
        <p:spPr>
          <a:xfrm>
            <a:off x="1295401" y="2183802"/>
            <a:ext cx="9601196" cy="3937299"/>
          </a:xfrm>
        </p:spPr>
        <p:txBody>
          <a:bodyPr>
            <a:normAutofit fontScale="40000" lnSpcReduction="20000"/>
          </a:bodyPr>
          <a:lstStyle/>
          <a:p>
            <a:pPr marL="0" indent="0">
              <a:buNone/>
            </a:pPr>
            <a:r>
              <a:rPr lang="en-US" sz="3500" b="1" u="sng" dirty="0"/>
              <a:t>2008</a:t>
            </a:r>
          </a:p>
          <a:p>
            <a:r>
              <a:rPr lang="en-US" sz="3500" dirty="0"/>
              <a:t>Replaced roof on Warren Fouse Science and Math Building</a:t>
            </a:r>
          </a:p>
          <a:p>
            <a:r>
              <a:rPr lang="en-US" sz="3500" dirty="0"/>
              <a:t>Major repairs were completed on several roofs</a:t>
            </a:r>
          </a:p>
          <a:p>
            <a:r>
              <a:rPr lang="en-US" sz="3500" dirty="0"/>
              <a:t>Installed one replacement boiler and one new boiler</a:t>
            </a:r>
          </a:p>
          <a:p>
            <a:r>
              <a:rPr lang="en-US" sz="3500" dirty="0"/>
              <a:t>Converted masonry lab to welding shop</a:t>
            </a:r>
          </a:p>
          <a:p>
            <a:r>
              <a:rPr lang="en-US" sz="3500" dirty="0"/>
              <a:t>Replaced ticket booth and remodeled entrance to Dennis Perryman Athletic Complex</a:t>
            </a:r>
          </a:p>
          <a:p>
            <a:r>
              <a:rPr lang="en-US" sz="3500" dirty="0"/>
              <a:t>Painted and refinished main gym floor</a:t>
            </a:r>
          </a:p>
          <a:p>
            <a:r>
              <a:rPr lang="en-US" sz="3500" dirty="0"/>
              <a:t>Replaced floor tile in the John Collins Vocational Technical Building (JCVT)</a:t>
            </a:r>
          </a:p>
          <a:p>
            <a:r>
              <a:rPr lang="en-US" sz="3500" dirty="0"/>
              <a:t>Modified restrooms to meet ADA requirements in the JCVT</a:t>
            </a:r>
          </a:p>
          <a:p>
            <a:r>
              <a:rPr lang="en-US" sz="3500" dirty="0"/>
              <a:t>Renovated and expanded Director of Residential Life’s apartment</a:t>
            </a:r>
          </a:p>
          <a:p>
            <a:r>
              <a:rPr lang="en-US" sz="3500" dirty="0"/>
              <a:t>Remodeled area for two efficiency apartments </a:t>
            </a:r>
          </a:p>
          <a:p>
            <a:r>
              <a:rPr lang="en-US" sz="3500" dirty="0"/>
              <a:t>Installed power supply backup and upgraded electrical wiring in the server room</a:t>
            </a:r>
          </a:p>
          <a:p>
            <a:r>
              <a:rPr lang="en-US" sz="3500" dirty="0"/>
              <a:t>Constructed fire tower and classroom (partnership with City of Garden City)</a:t>
            </a:r>
          </a:p>
          <a:p>
            <a:endParaRPr lang="en-US" dirty="0"/>
          </a:p>
        </p:txBody>
      </p:sp>
    </p:spTree>
    <p:extLst>
      <p:ext uri="{BB962C8B-B14F-4D97-AF65-F5344CB8AC3E}">
        <p14:creationId xmlns:p14="http://schemas.microsoft.com/office/powerpoint/2010/main" val="373896430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Campus Improvement Success</a:t>
            </a:r>
          </a:p>
        </p:txBody>
      </p:sp>
      <p:sp>
        <p:nvSpPr>
          <p:cNvPr id="3" name="Content Placeholder 2"/>
          <p:cNvSpPr>
            <a:spLocks noGrp="1"/>
          </p:cNvSpPr>
          <p:nvPr>
            <p:ph idx="1"/>
          </p:nvPr>
        </p:nvSpPr>
        <p:spPr/>
        <p:txBody>
          <a:bodyPr>
            <a:normAutofit fontScale="77500" lnSpcReduction="20000"/>
          </a:bodyPr>
          <a:lstStyle/>
          <a:p>
            <a:pPr marL="0" indent="0">
              <a:buNone/>
            </a:pPr>
            <a:r>
              <a:rPr lang="en-US" sz="3200" b="1" u="sng" dirty="0"/>
              <a:t>2009</a:t>
            </a:r>
          </a:p>
          <a:p>
            <a:r>
              <a:rPr lang="en-US" dirty="0"/>
              <a:t>Installed new exterior lights and poles in the athletic complex parking lot</a:t>
            </a:r>
          </a:p>
          <a:p>
            <a:r>
              <a:rPr lang="en-US" dirty="0"/>
              <a:t>Installed new fire alarm systems in the John Collins vocational Building, Fouse Science and Math and the Penka Building</a:t>
            </a:r>
          </a:p>
          <a:p>
            <a:r>
              <a:rPr lang="en-US" dirty="0"/>
              <a:t>Relocated and updated the Journalism Lab</a:t>
            </a:r>
          </a:p>
          <a:p>
            <a:r>
              <a:rPr lang="en-US" dirty="0"/>
              <a:t>Added Cox Medial Lab to include television and radio studios</a:t>
            </a:r>
          </a:p>
          <a:p>
            <a:r>
              <a:rPr lang="en-US" dirty="0"/>
              <a:t>Installed two new automotive lifts in the Automotive Program Lab</a:t>
            </a:r>
          </a:p>
          <a:p>
            <a:r>
              <a:rPr lang="en-US" dirty="0"/>
              <a:t>Replaced gas kiln and converted storage space into electric kiln room </a:t>
            </a:r>
          </a:p>
          <a:p>
            <a:r>
              <a:rPr lang="en-US" dirty="0"/>
              <a:t>Constructed simulation lab and classroom as an addition to the Penka building.</a:t>
            </a:r>
          </a:p>
          <a:p>
            <a:endParaRPr lang="en-US" dirty="0"/>
          </a:p>
        </p:txBody>
      </p:sp>
    </p:spTree>
    <p:extLst>
      <p:ext uri="{BB962C8B-B14F-4D97-AF65-F5344CB8AC3E}">
        <p14:creationId xmlns:p14="http://schemas.microsoft.com/office/powerpoint/2010/main" val="375682617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Campus Improvement Success</a:t>
            </a:r>
          </a:p>
        </p:txBody>
      </p:sp>
      <p:sp>
        <p:nvSpPr>
          <p:cNvPr id="3" name="Content Placeholder 2"/>
          <p:cNvSpPr>
            <a:spLocks noGrp="1"/>
          </p:cNvSpPr>
          <p:nvPr>
            <p:ph idx="1"/>
          </p:nvPr>
        </p:nvSpPr>
        <p:spPr/>
        <p:txBody>
          <a:bodyPr>
            <a:normAutofit fontScale="70000" lnSpcReduction="20000"/>
          </a:bodyPr>
          <a:lstStyle/>
          <a:p>
            <a:pPr marL="0" indent="0">
              <a:buNone/>
            </a:pPr>
            <a:r>
              <a:rPr lang="en-US" sz="3200" b="1" u="sng" dirty="0"/>
              <a:t>2010</a:t>
            </a:r>
          </a:p>
          <a:p>
            <a:r>
              <a:rPr lang="en-US" dirty="0"/>
              <a:t>Conducted major renovations to the classrooms, laboratories and restrooms in the Warren Fouse Science and Math Building </a:t>
            </a:r>
          </a:p>
          <a:p>
            <a:pPr lvl="1"/>
            <a:r>
              <a:rPr lang="en-US" dirty="0"/>
              <a:t>Replaced exterior windows </a:t>
            </a:r>
          </a:p>
          <a:p>
            <a:pPr lvl="1"/>
            <a:r>
              <a:rPr lang="en-US" dirty="0"/>
              <a:t>Installed new airlock entryways </a:t>
            </a:r>
          </a:p>
          <a:p>
            <a:pPr lvl="1"/>
            <a:r>
              <a:rPr lang="en-US" dirty="0"/>
              <a:t>Upgraded lighting, ventilation, ceilings, walls and floor coverings</a:t>
            </a:r>
          </a:p>
          <a:p>
            <a:pPr lvl="1"/>
            <a:r>
              <a:rPr lang="en-US" dirty="0"/>
              <a:t>Installed new fixed seating in classrooms and lecture hall</a:t>
            </a:r>
          </a:p>
          <a:p>
            <a:pPr lvl="1"/>
            <a:r>
              <a:rPr lang="en-US" dirty="0"/>
              <a:t>Widened doorways to meet ADA compliance</a:t>
            </a:r>
          </a:p>
          <a:p>
            <a:pPr lvl="1"/>
            <a:r>
              <a:rPr lang="en-US" dirty="0"/>
              <a:t>Equipped classrooms with current technology</a:t>
            </a:r>
          </a:p>
          <a:p>
            <a:r>
              <a:rPr lang="en-US" dirty="0"/>
              <a:t>Installed new fire alarm system in the West Hall residential life</a:t>
            </a:r>
          </a:p>
          <a:p>
            <a:endParaRPr lang="en-US" dirty="0"/>
          </a:p>
        </p:txBody>
      </p:sp>
    </p:spTree>
    <p:extLst>
      <p:ext uri="{BB962C8B-B14F-4D97-AF65-F5344CB8AC3E}">
        <p14:creationId xmlns:p14="http://schemas.microsoft.com/office/powerpoint/2010/main" val="9022365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Campus Improvement Success</a:t>
            </a:r>
          </a:p>
        </p:txBody>
      </p:sp>
      <p:sp>
        <p:nvSpPr>
          <p:cNvPr id="3" name="Content Placeholder 2"/>
          <p:cNvSpPr>
            <a:spLocks noGrp="1"/>
          </p:cNvSpPr>
          <p:nvPr>
            <p:ph idx="1"/>
          </p:nvPr>
        </p:nvSpPr>
        <p:spPr/>
        <p:txBody>
          <a:bodyPr>
            <a:normAutofit fontScale="85000" lnSpcReduction="10000"/>
          </a:bodyPr>
          <a:lstStyle/>
          <a:p>
            <a:pPr marL="0" indent="0">
              <a:buNone/>
            </a:pPr>
            <a:r>
              <a:rPr lang="en-US" sz="3200" b="1" u="sng" dirty="0"/>
              <a:t>2010</a:t>
            </a:r>
          </a:p>
          <a:p>
            <a:r>
              <a:rPr lang="en-US" dirty="0"/>
              <a:t>Remodeled faculty offices in the Pauline Joyce Fine Arts Building and installed new furniture</a:t>
            </a:r>
          </a:p>
          <a:p>
            <a:r>
              <a:rPr lang="en-US" dirty="0"/>
              <a:t>Updated the child care center and director’s office with new paint and furniture</a:t>
            </a:r>
          </a:p>
          <a:p>
            <a:r>
              <a:rPr lang="en-US" dirty="0"/>
              <a:t>Upgraded the sound system in the main gymnasium</a:t>
            </a:r>
          </a:p>
          <a:p>
            <a:r>
              <a:rPr lang="en-US" dirty="0"/>
              <a:t>Renovated the baseball academy by updating the lighting and heating.   Installed a new netting system and replaced exterior door.</a:t>
            </a:r>
          </a:p>
          <a:p>
            <a:r>
              <a:rPr lang="en-US" dirty="0"/>
              <a:t>Upgraded lighting and heating </a:t>
            </a:r>
          </a:p>
          <a:p>
            <a:r>
              <a:rPr lang="en-US" dirty="0"/>
              <a:t>Installed new metal roofs on the press box and dugouts at </a:t>
            </a:r>
            <a:r>
              <a:rPr lang="en-US" dirty="0" err="1"/>
              <a:t>Tangemen</a:t>
            </a:r>
            <a:r>
              <a:rPr lang="en-US" dirty="0"/>
              <a:t> Field</a:t>
            </a:r>
          </a:p>
          <a:p>
            <a:endParaRPr lang="en-US" dirty="0"/>
          </a:p>
        </p:txBody>
      </p:sp>
    </p:spTree>
    <p:extLst>
      <p:ext uri="{BB962C8B-B14F-4D97-AF65-F5344CB8AC3E}">
        <p14:creationId xmlns:p14="http://schemas.microsoft.com/office/powerpoint/2010/main" val="273336362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Campus Improvement Success</a:t>
            </a:r>
          </a:p>
        </p:txBody>
      </p:sp>
      <p:sp>
        <p:nvSpPr>
          <p:cNvPr id="3" name="Content Placeholder 2"/>
          <p:cNvSpPr>
            <a:spLocks noGrp="1"/>
          </p:cNvSpPr>
          <p:nvPr>
            <p:ph idx="1"/>
          </p:nvPr>
        </p:nvSpPr>
        <p:spPr>
          <a:xfrm>
            <a:off x="1295401" y="2556931"/>
            <a:ext cx="9601196" cy="3574927"/>
          </a:xfrm>
        </p:spPr>
        <p:txBody>
          <a:bodyPr>
            <a:normAutofit fontScale="70000" lnSpcReduction="20000"/>
          </a:bodyPr>
          <a:lstStyle/>
          <a:p>
            <a:pPr marL="0" indent="0">
              <a:buNone/>
            </a:pPr>
            <a:r>
              <a:rPr lang="en-US" sz="3200" b="1" u="sng" dirty="0"/>
              <a:t>2011</a:t>
            </a:r>
          </a:p>
          <a:p>
            <a:pPr lvl="0"/>
            <a:r>
              <a:rPr lang="en-US" dirty="0"/>
              <a:t>Installed new fire alarm system in the east unit residence halls  </a:t>
            </a:r>
          </a:p>
          <a:p>
            <a:pPr lvl="0"/>
            <a:r>
              <a:rPr lang="en-US" dirty="0"/>
              <a:t>Installed new fence and scoreboard at Williams Stadium</a:t>
            </a:r>
          </a:p>
          <a:p>
            <a:pPr lvl="0"/>
            <a:r>
              <a:rPr lang="en-US" dirty="0"/>
              <a:t>Installed new dishwasher in the kitchen along with plumbing and electrical upgrades </a:t>
            </a:r>
          </a:p>
          <a:p>
            <a:pPr lvl="0"/>
            <a:r>
              <a:rPr lang="en-US" dirty="0"/>
              <a:t>Acquired property at 722 &amp; 724 Campus Drive</a:t>
            </a:r>
          </a:p>
          <a:p>
            <a:pPr lvl="0"/>
            <a:r>
              <a:rPr lang="en-US" dirty="0"/>
              <a:t>Razed house at 722 Campus Drive </a:t>
            </a:r>
          </a:p>
          <a:p>
            <a:pPr lvl="0"/>
            <a:r>
              <a:rPr lang="en-US" dirty="0"/>
              <a:t>Installed new exterior doors at the main entrance to the Dennis Perryman Athletic Complex  </a:t>
            </a:r>
          </a:p>
          <a:p>
            <a:pPr lvl="0"/>
            <a:r>
              <a:rPr lang="en-US" dirty="0"/>
              <a:t>Installed new airlock entryway with new exterior doors to the south entrance of the athletic complex</a:t>
            </a:r>
          </a:p>
          <a:p>
            <a:pPr lvl="0"/>
            <a:r>
              <a:rPr lang="en-US" dirty="0"/>
              <a:t>Significantly improved network infrastructure and wireless connectivity across campus (Shriver trust)</a:t>
            </a:r>
          </a:p>
          <a:p>
            <a:pPr lvl="0"/>
            <a:r>
              <a:rPr lang="en-US" dirty="0"/>
              <a:t>Conducted major renovations to ACAD</a:t>
            </a:r>
          </a:p>
          <a:p>
            <a:endParaRPr lang="en-US" dirty="0"/>
          </a:p>
        </p:txBody>
      </p:sp>
    </p:spTree>
    <p:extLst>
      <p:ext uri="{BB962C8B-B14F-4D97-AF65-F5344CB8AC3E}">
        <p14:creationId xmlns:p14="http://schemas.microsoft.com/office/powerpoint/2010/main" val="306161146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Campus Improvement Success</a:t>
            </a:r>
          </a:p>
        </p:txBody>
      </p:sp>
      <p:sp>
        <p:nvSpPr>
          <p:cNvPr id="3" name="Content Placeholder 2"/>
          <p:cNvSpPr>
            <a:spLocks noGrp="1"/>
          </p:cNvSpPr>
          <p:nvPr>
            <p:ph idx="1"/>
          </p:nvPr>
        </p:nvSpPr>
        <p:spPr>
          <a:xfrm>
            <a:off x="1295401" y="2556931"/>
            <a:ext cx="9601196" cy="3607201"/>
          </a:xfrm>
        </p:spPr>
        <p:txBody>
          <a:bodyPr>
            <a:normAutofit fontScale="70000" lnSpcReduction="20000"/>
          </a:bodyPr>
          <a:lstStyle/>
          <a:p>
            <a:pPr marL="0" indent="0">
              <a:buNone/>
            </a:pPr>
            <a:r>
              <a:rPr lang="en-US" sz="3200" b="1" u="sng" dirty="0"/>
              <a:t>2012</a:t>
            </a:r>
          </a:p>
          <a:p>
            <a:pPr lvl="0"/>
            <a:r>
              <a:rPr lang="en-US" dirty="0"/>
              <a:t>Renovated the old Administration Building including the Endowment Offices, President’s office and the conference room </a:t>
            </a:r>
          </a:p>
          <a:p>
            <a:pPr lvl="0"/>
            <a:r>
              <a:rPr lang="en-US" dirty="0"/>
              <a:t>Installed new electrical panels in the old Administration Building and the Academic Building</a:t>
            </a:r>
          </a:p>
          <a:p>
            <a:pPr lvl="0"/>
            <a:r>
              <a:rPr lang="en-US" dirty="0"/>
              <a:t>Conducted major renovations to offices, classrooms and restrooms in the Academic Building. </a:t>
            </a:r>
          </a:p>
          <a:p>
            <a:pPr lvl="1"/>
            <a:r>
              <a:rPr lang="en-US" dirty="0"/>
              <a:t>Replaced exterior windows </a:t>
            </a:r>
          </a:p>
          <a:p>
            <a:pPr lvl="1"/>
            <a:r>
              <a:rPr lang="en-US" dirty="0"/>
              <a:t>Installed new air lock entryways </a:t>
            </a:r>
          </a:p>
          <a:p>
            <a:pPr lvl="1"/>
            <a:r>
              <a:rPr lang="en-US" dirty="0"/>
              <a:t>Upgraded lighting, ventilation, ceilings, walls and floor coverings</a:t>
            </a:r>
          </a:p>
          <a:p>
            <a:pPr lvl="1"/>
            <a:r>
              <a:rPr lang="en-US" dirty="0"/>
              <a:t>Installed new fixed seating in the lecture hall </a:t>
            </a:r>
          </a:p>
          <a:p>
            <a:pPr lvl="1"/>
            <a:r>
              <a:rPr lang="en-US" dirty="0"/>
              <a:t>Widened doorways to meet ADA compliance</a:t>
            </a:r>
          </a:p>
          <a:p>
            <a:r>
              <a:rPr lang="en-US" dirty="0"/>
              <a:t>Equipped classrooms with current technology</a:t>
            </a:r>
          </a:p>
        </p:txBody>
      </p:sp>
    </p:spTree>
    <p:extLst>
      <p:ext uri="{BB962C8B-B14F-4D97-AF65-F5344CB8AC3E}">
        <p14:creationId xmlns:p14="http://schemas.microsoft.com/office/powerpoint/2010/main" val="259947214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Campus Improvement Success</a:t>
            </a:r>
          </a:p>
        </p:txBody>
      </p:sp>
      <p:sp>
        <p:nvSpPr>
          <p:cNvPr id="3" name="Content Placeholder 2"/>
          <p:cNvSpPr>
            <a:spLocks noGrp="1"/>
          </p:cNvSpPr>
          <p:nvPr>
            <p:ph idx="1"/>
          </p:nvPr>
        </p:nvSpPr>
        <p:spPr>
          <a:xfrm>
            <a:off x="1295402" y="2481628"/>
            <a:ext cx="9601196" cy="3607200"/>
          </a:xfrm>
        </p:spPr>
        <p:txBody>
          <a:bodyPr>
            <a:normAutofit fontScale="62500" lnSpcReduction="20000"/>
          </a:bodyPr>
          <a:lstStyle/>
          <a:p>
            <a:pPr marL="0" indent="0">
              <a:buNone/>
            </a:pPr>
            <a:r>
              <a:rPr lang="en-US" sz="3200" b="1" u="sng" dirty="0"/>
              <a:t>2012</a:t>
            </a:r>
          </a:p>
          <a:p>
            <a:pPr lvl="0"/>
            <a:r>
              <a:rPr lang="en-US" dirty="0"/>
              <a:t>Redesigned the Access and Opportunity Center to include 3 classrooms and several offices  </a:t>
            </a:r>
          </a:p>
          <a:p>
            <a:pPr lvl="0"/>
            <a:r>
              <a:rPr lang="en-US" dirty="0"/>
              <a:t>Installed sod and irrigation in front of Residential Life and the Student Center</a:t>
            </a:r>
          </a:p>
          <a:p>
            <a:pPr lvl="0"/>
            <a:r>
              <a:rPr lang="en-US" dirty="0"/>
              <a:t>Installed  new fencing around the yards of the Director and Assistant Director of Residential Life</a:t>
            </a:r>
          </a:p>
          <a:p>
            <a:pPr lvl="0"/>
            <a:r>
              <a:rPr lang="en-US" dirty="0"/>
              <a:t>Residential Life apartments and units received new tile along with new exterior and interior paint </a:t>
            </a:r>
          </a:p>
          <a:p>
            <a:pPr lvl="0"/>
            <a:r>
              <a:rPr lang="en-US" dirty="0"/>
              <a:t>Upgrades were made to offices and classrooms for the Criminal Justice, the Comprehensive Learning Center and the Saffell Library </a:t>
            </a:r>
          </a:p>
          <a:p>
            <a:pPr lvl="0"/>
            <a:r>
              <a:rPr lang="en-US" dirty="0"/>
              <a:t>Removed numerous dead trees and planted several new trees as part of the campus beautification initiative  </a:t>
            </a:r>
          </a:p>
          <a:p>
            <a:pPr lvl="0"/>
            <a:r>
              <a:rPr lang="en-US" dirty="0"/>
              <a:t>Razed an old garage west of the Dennis Perryman Athletic Complex was razed.  </a:t>
            </a:r>
          </a:p>
          <a:p>
            <a:pPr lvl="0"/>
            <a:r>
              <a:rPr lang="en-US" dirty="0"/>
              <a:t>Installed new netting and safety fences at Williams Stadium</a:t>
            </a:r>
          </a:p>
          <a:p>
            <a:pPr lvl="0"/>
            <a:r>
              <a:rPr lang="en-US" dirty="0"/>
              <a:t>Installed new energy efficient lights in the main gym and the practice gym </a:t>
            </a:r>
          </a:p>
          <a:p>
            <a:pPr lvl="0"/>
            <a:r>
              <a:rPr lang="en-US" dirty="0"/>
              <a:t>Purchased mobile classroom (Trac-7 grant)</a:t>
            </a:r>
          </a:p>
        </p:txBody>
      </p:sp>
    </p:spTree>
    <p:extLst>
      <p:ext uri="{BB962C8B-B14F-4D97-AF65-F5344CB8AC3E}">
        <p14:creationId xmlns:p14="http://schemas.microsoft.com/office/powerpoint/2010/main" val="321357948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Campus Improvement Success</a:t>
            </a:r>
          </a:p>
        </p:txBody>
      </p:sp>
      <p:sp>
        <p:nvSpPr>
          <p:cNvPr id="3" name="Content Placeholder 2"/>
          <p:cNvSpPr>
            <a:spLocks noGrp="1"/>
          </p:cNvSpPr>
          <p:nvPr>
            <p:ph idx="1"/>
          </p:nvPr>
        </p:nvSpPr>
        <p:spPr>
          <a:xfrm>
            <a:off x="1295401" y="2556931"/>
            <a:ext cx="9601196" cy="3617957"/>
          </a:xfrm>
        </p:spPr>
        <p:txBody>
          <a:bodyPr>
            <a:normAutofit fontScale="62500" lnSpcReduction="20000"/>
          </a:bodyPr>
          <a:lstStyle/>
          <a:p>
            <a:pPr marL="0" indent="0">
              <a:buNone/>
            </a:pPr>
            <a:r>
              <a:rPr lang="en-US" sz="3200" b="1" u="sng" dirty="0"/>
              <a:t>2013</a:t>
            </a:r>
          </a:p>
          <a:p>
            <a:pPr lvl="0"/>
            <a:r>
              <a:rPr lang="en-US" dirty="0"/>
              <a:t>Remolded men’s basketball and football coaches offices and added new furniture </a:t>
            </a:r>
          </a:p>
          <a:p>
            <a:pPr lvl="0"/>
            <a:r>
              <a:rPr lang="en-US" dirty="0"/>
              <a:t>Purchased furniture for women’s basketball coaches’ office </a:t>
            </a:r>
          </a:p>
          <a:p>
            <a:pPr lvl="0"/>
            <a:r>
              <a:rPr lang="en-US" dirty="0"/>
              <a:t>Installed new fire alarm system in DPAC, SAFL, JOYC</a:t>
            </a:r>
          </a:p>
          <a:p>
            <a:pPr lvl="0"/>
            <a:r>
              <a:rPr lang="en-US" dirty="0"/>
              <a:t>Converted former storage room in athletic complex into study hall with mini-computer lab </a:t>
            </a:r>
          </a:p>
          <a:p>
            <a:pPr lvl="0"/>
            <a:r>
              <a:rPr lang="en-US" dirty="0"/>
              <a:t>Renovated classroom space into offices for the IT Director and programmers</a:t>
            </a:r>
          </a:p>
          <a:p>
            <a:pPr lvl="0"/>
            <a:r>
              <a:rPr lang="en-US" dirty="0"/>
              <a:t>Installed all-purpose athletic field to accommodate soccer, football and track programs</a:t>
            </a:r>
          </a:p>
          <a:p>
            <a:pPr lvl="0"/>
            <a:r>
              <a:rPr lang="en-US" dirty="0"/>
              <a:t>Razed rental property at 2316 Schulman </a:t>
            </a:r>
          </a:p>
          <a:p>
            <a:pPr lvl="0"/>
            <a:r>
              <a:rPr lang="en-US" dirty="0"/>
              <a:t>Purchased land at 1706 E Spruce and cleared area of structures and debris</a:t>
            </a:r>
          </a:p>
          <a:p>
            <a:pPr lvl="0"/>
            <a:r>
              <a:rPr lang="en-US" dirty="0"/>
              <a:t>Purchased 1802 E Spruce</a:t>
            </a:r>
          </a:p>
          <a:p>
            <a:pPr lvl="0"/>
            <a:r>
              <a:rPr lang="en-US" dirty="0"/>
              <a:t>Purchased indoor arena</a:t>
            </a:r>
          </a:p>
        </p:txBody>
      </p:sp>
    </p:spTree>
    <p:extLst>
      <p:ext uri="{BB962C8B-B14F-4D97-AF65-F5344CB8AC3E}">
        <p14:creationId xmlns:p14="http://schemas.microsoft.com/office/powerpoint/2010/main" val="93477702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Campus Improvement Success</a:t>
            </a:r>
          </a:p>
        </p:txBody>
      </p:sp>
      <p:sp>
        <p:nvSpPr>
          <p:cNvPr id="3" name="Content Placeholder 2"/>
          <p:cNvSpPr>
            <a:spLocks noGrp="1"/>
          </p:cNvSpPr>
          <p:nvPr>
            <p:ph idx="1"/>
          </p:nvPr>
        </p:nvSpPr>
        <p:spPr/>
        <p:txBody>
          <a:bodyPr>
            <a:normAutofit fontScale="62500" lnSpcReduction="20000"/>
          </a:bodyPr>
          <a:lstStyle/>
          <a:p>
            <a:pPr marL="0" indent="0">
              <a:buNone/>
            </a:pPr>
            <a:r>
              <a:rPr lang="en-US" sz="3200" b="1" u="sng" dirty="0"/>
              <a:t>2013</a:t>
            </a:r>
          </a:p>
          <a:p>
            <a:pPr lvl="0"/>
            <a:r>
              <a:rPr lang="en-US" dirty="0"/>
              <a:t>Redesigned animal science classrooms and laboratories and added new equipment with proceeds received from the TRAC 7 grant</a:t>
            </a:r>
          </a:p>
          <a:p>
            <a:pPr lvl="0"/>
            <a:r>
              <a:rPr lang="en-US" dirty="0"/>
              <a:t>Added artificial turf to the baseball batting cage</a:t>
            </a:r>
          </a:p>
          <a:p>
            <a:pPr lvl="0"/>
            <a:r>
              <a:rPr lang="en-US" dirty="0"/>
              <a:t>Repaired and replaced sidewalk trip hazards </a:t>
            </a:r>
          </a:p>
          <a:p>
            <a:pPr lvl="0"/>
            <a:r>
              <a:rPr lang="en-US" dirty="0"/>
              <a:t>Repaired street south of the athletic complex </a:t>
            </a:r>
          </a:p>
          <a:p>
            <a:pPr lvl="0"/>
            <a:r>
              <a:rPr lang="en-US" dirty="0"/>
              <a:t>Installed new water lines at the indoor arena</a:t>
            </a:r>
          </a:p>
          <a:p>
            <a:pPr lvl="0"/>
            <a:r>
              <a:rPr lang="en-US" dirty="0"/>
              <a:t>Trees were trimmed, diseased trees removed and new trees planted as part of the continuous campus beautification</a:t>
            </a:r>
          </a:p>
          <a:p>
            <a:pPr lvl="0"/>
            <a:r>
              <a:rPr lang="en-US" dirty="0"/>
              <a:t>Laser leveled, laid sod and replanted the baseball field at Williams Stadium </a:t>
            </a:r>
          </a:p>
          <a:p>
            <a:pPr lvl="0"/>
            <a:r>
              <a:rPr lang="en-US" dirty="0"/>
              <a:t>Remodeled ACAD east hall, added 2 offices and 2 classrooms, updated hallways and installed fire alarm system </a:t>
            </a:r>
          </a:p>
          <a:p>
            <a:pPr lvl="0"/>
            <a:r>
              <a:rPr lang="en-US" dirty="0"/>
              <a:t>Replaced library lobby carpet</a:t>
            </a:r>
          </a:p>
        </p:txBody>
      </p:sp>
    </p:spTree>
    <p:extLst>
      <p:ext uri="{BB962C8B-B14F-4D97-AF65-F5344CB8AC3E}">
        <p14:creationId xmlns:p14="http://schemas.microsoft.com/office/powerpoint/2010/main" val="369652858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Campus Improvement Success</a:t>
            </a:r>
          </a:p>
        </p:txBody>
      </p:sp>
      <p:sp>
        <p:nvSpPr>
          <p:cNvPr id="3" name="Content Placeholder 2"/>
          <p:cNvSpPr>
            <a:spLocks noGrp="1"/>
          </p:cNvSpPr>
          <p:nvPr>
            <p:ph idx="1"/>
          </p:nvPr>
        </p:nvSpPr>
        <p:spPr>
          <a:xfrm>
            <a:off x="1295401" y="2452744"/>
            <a:ext cx="9601196" cy="3711388"/>
          </a:xfrm>
        </p:spPr>
        <p:txBody>
          <a:bodyPr>
            <a:normAutofit fontScale="62500" lnSpcReduction="20000"/>
          </a:bodyPr>
          <a:lstStyle/>
          <a:p>
            <a:pPr marL="0" indent="0">
              <a:buNone/>
            </a:pPr>
            <a:r>
              <a:rPr lang="en-US" sz="3200" b="1" u="sng" dirty="0"/>
              <a:t>2014</a:t>
            </a:r>
          </a:p>
          <a:p>
            <a:pPr lvl="0"/>
            <a:r>
              <a:rPr lang="en-US" dirty="0"/>
              <a:t>Replaced asphalt parking lot behind Fine Arts Building with concrete</a:t>
            </a:r>
          </a:p>
          <a:p>
            <a:pPr lvl="0"/>
            <a:r>
              <a:rPr lang="en-US" dirty="0"/>
              <a:t>Remodeled two classrooms in the John Collins Vocational Building</a:t>
            </a:r>
          </a:p>
          <a:p>
            <a:pPr lvl="0"/>
            <a:r>
              <a:rPr lang="en-US" dirty="0"/>
              <a:t>Installed energy efficient lighting in the woodshop, Super Circuit, weight room and the main gym</a:t>
            </a:r>
          </a:p>
          <a:p>
            <a:pPr lvl="0"/>
            <a:r>
              <a:rPr lang="en-US" dirty="0"/>
              <a:t>Constructed new 9-building student housing complex adding accommodations for 64 students</a:t>
            </a:r>
          </a:p>
          <a:p>
            <a:pPr lvl="0"/>
            <a:r>
              <a:rPr lang="en-US" dirty="0"/>
              <a:t>Replaced fascia on the Academic Building</a:t>
            </a:r>
          </a:p>
          <a:p>
            <a:pPr lvl="0"/>
            <a:r>
              <a:rPr lang="en-US" dirty="0"/>
              <a:t>Remodeled baseball offices and locker room, including the addition of individual shower stalls </a:t>
            </a:r>
          </a:p>
          <a:p>
            <a:pPr lvl="0"/>
            <a:r>
              <a:rPr lang="en-US" dirty="0"/>
              <a:t>Purchased new furniture for baseball, softball, golf, and soccer offices.</a:t>
            </a:r>
          </a:p>
          <a:p>
            <a:pPr lvl="0"/>
            <a:r>
              <a:rPr lang="en-US" dirty="0"/>
              <a:t>Installed new LED message sign on Campus Drive. </a:t>
            </a:r>
          </a:p>
          <a:p>
            <a:pPr lvl="0"/>
            <a:r>
              <a:rPr lang="en-US" dirty="0"/>
              <a:t>Additions to the new multi-sports complex include sidewalks, ticket booths, tailgate areas, signage and lighting</a:t>
            </a:r>
          </a:p>
          <a:p>
            <a:pPr lvl="0"/>
            <a:r>
              <a:rPr lang="en-US" dirty="0"/>
              <a:t>Remodeled and updated Assistant Director of Residential Life apartment</a:t>
            </a:r>
          </a:p>
          <a:p>
            <a:pPr lvl="0"/>
            <a:r>
              <a:rPr lang="en-US" dirty="0"/>
              <a:t>Remodeled portion of concession stand at Tangeman Fields into softball locker room</a:t>
            </a:r>
          </a:p>
        </p:txBody>
      </p:sp>
    </p:spTree>
    <p:extLst>
      <p:ext uri="{BB962C8B-B14F-4D97-AF65-F5344CB8AC3E}">
        <p14:creationId xmlns:p14="http://schemas.microsoft.com/office/powerpoint/2010/main" val="411582840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Override1.xml><?xml version="1.0" encoding="utf-8"?>
<a:themeOverride xmlns:a="http://schemas.openxmlformats.org/drawingml/2006/main">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themeOverride>
</file>

<file path=docProps/app.xml><?xml version="1.0" encoding="utf-8"?>
<Properties xmlns="http://schemas.openxmlformats.org/officeDocument/2006/extended-properties" xmlns:vt="http://schemas.openxmlformats.org/officeDocument/2006/docPropsVTypes">
  <Template/>
  <TotalTime>13834</TotalTime>
  <Words>10176</Words>
  <Application>Microsoft Office PowerPoint</Application>
  <PresentationFormat>Widescreen</PresentationFormat>
  <Paragraphs>877</Paragraphs>
  <Slides>117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117</vt:i4>
      </vt:variant>
    </vt:vector>
  </HeadingPairs>
  <TitlesOfParts>
    <vt:vector size="122" baseType="lpstr">
      <vt:lpstr>Arial</vt:lpstr>
      <vt:lpstr>Bebas Neue Regular</vt:lpstr>
      <vt:lpstr>Calibri</vt:lpstr>
      <vt:lpstr>Garamond</vt:lpstr>
      <vt:lpstr>Organic</vt:lpstr>
      <vt:lpstr>Garden City Community College</vt:lpstr>
      <vt:lpstr>GCCC Master Facilities </vt:lpstr>
      <vt:lpstr>GCCC History</vt:lpstr>
      <vt:lpstr>GCCC History</vt:lpstr>
      <vt:lpstr>GCCC History</vt:lpstr>
      <vt:lpstr>GCCC History</vt:lpstr>
      <vt:lpstr>GCCC History</vt:lpstr>
      <vt:lpstr>Garden City Community College Facilities</vt:lpstr>
      <vt:lpstr>GCCC Campus Map</vt:lpstr>
      <vt:lpstr>Dennis Perryman Athletic Complex</vt:lpstr>
      <vt:lpstr>PowerPoint Presentation</vt:lpstr>
      <vt:lpstr>PowerPoint Presentation</vt:lpstr>
      <vt:lpstr>Academic Building</vt:lpstr>
      <vt:lpstr>PowerPoint Presentation</vt:lpstr>
      <vt:lpstr>Science &amp; Math Building</vt:lpstr>
      <vt:lpstr>PowerPoint Presentation</vt:lpstr>
      <vt:lpstr>GCCC MAIN CAMPUS QUAD</vt:lpstr>
      <vt:lpstr>GCCC Library</vt:lpstr>
      <vt:lpstr>PowerPoint Presentation</vt:lpstr>
      <vt:lpstr> Joyce Fine Arts</vt:lpstr>
      <vt:lpstr>PowerPoint Presentation</vt:lpstr>
      <vt:lpstr>Beth Tedrow Student Center</vt:lpstr>
      <vt:lpstr>PowerPoint Presentation</vt:lpstr>
      <vt:lpstr>Student &amp; Community Service Center/Administration</vt:lpstr>
      <vt:lpstr>PowerPoint Presentation</vt:lpstr>
      <vt:lpstr>PowerPoint Presentation</vt:lpstr>
      <vt:lpstr>PowerPoint Presentation</vt:lpstr>
      <vt:lpstr>Quad Tunnel Cap &amp;  Hydronic Pipe Replacement   </vt:lpstr>
      <vt:lpstr>Campus Quad Landscaping  2021</vt:lpstr>
      <vt:lpstr>GCCC Penka Building</vt:lpstr>
      <vt:lpstr>PowerPoint Presentation</vt:lpstr>
      <vt:lpstr>John Collins Vocational Building</vt:lpstr>
      <vt:lpstr>PowerPoint Presentation</vt:lpstr>
      <vt:lpstr>GCCC West Dormitories</vt:lpstr>
      <vt:lpstr>PowerPoint Presentation</vt:lpstr>
      <vt:lpstr>PowerPoint Presentation</vt:lpstr>
      <vt:lpstr>PowerPoint Presentation</vt:lpstr>
      <vt:lpstr>East Dormitory Complex</vt:lpstr>
      <vt:lpstr>PowerPoint Presentation</vt:lpstr>
      <vt:lpstr>Broncbuster Housing</vt:lpstr>
      <vt:lpstr>PowerPoint Presentation</vt:lpstr>
      <vt:lpstr>GCCC Apartments</vt:lpstr>
      <vt:lpstr>PowerPoint Presentation</vt:lpstr>
      <vt:lpstr>PowerPoint Presentation</vt:lpstr>
      <vt:lpstr>Broncbuster Suites</vt:lpstr>
      <vt:lpstr>PowerPoint Presentation</vt:lpstr>
      <vt:lpstr>PowerPoint Presentation</vt:lpstr>
      <vt:lpstr>Southwest Kansas Fire Training Center</vt:lpstr>
      <vt:lpstr>PowerPoint Presentation</vt:lpstr>
      <vt:lpstr>GCCC Welding</vt:lpstr>
      <vt:lpstr>National Guard partnership with GCCC-Task Force Broncbuster</vt:lpstr>
      <vt:lpstr>GCCC/National Guard</vt:lpstr>
      <vt:lpstr>Broncbuster Band Building</vt:lpstr>
      <vt:lpstr>PowerPoint Presentation</vt:lpstr>
      <vt:lpstr>PowerPoint Presentation</vt:lpstr>
      <vt:lpstr>GCCC BRONCBUSTER STADIUM</vt:lpstr>
      <vt:lpstr>Williams Stadium</vt:lpstr>
      <vt:lpstr>Tangeman Sports Complex</vt:lpstr>
      <vt:lpstr>Campus HVAC  Energy Center &amp; Cooling Towers  </vt:lpstr>
      <vt:lpstr>Master Facilities Plan</vt:lpstr>
      <vt:lpstr>Master Facilities Plan (Continued)</vt:lpstr>
      <vt:lpstr>Master Facilities Plan (Continued)</vt:lpstr>
      <vt:lpstr>Master Facilities Plan (Continued)</vt:lpstr>
      <vt:lpstr>Master Facilities Plan (Continued)</vt:lpstr>
      <vt:lpstr>Master Facilities Plan (Continued)</vt:lpstr>
      <vt:lpstr>Master Facilities Plan (Continued)</vt:lpstr>
      <vt:lpstr>Master Facilities Plan (Classroom Space)</vt:lpstr>
      <vt:lpstr>Master Facilities Plan (STEM success center)</vt:lpstr>
      <vt:lpstr>Operations Deferred Maintenance Schedule</vt:lpstr>
      <vt:lpstr>Operations Deferred Maintenance Schedule</vt:lpstr>
      <vt:lpstr>Operations Deferred Maintenance Schedule</vt:lpstr>
      <vt:lpstr>Operations Deferred Maintenance Schedule</vt:lpstr>
      <vt:lpstr>Operations Deferred Maintenance Schedule</vt:lpstr>
      <vt:lpstr>Stakeholder Meetings</vt:lpstr>
      <vt:lpstr>Stakeholder Meetings</vt:lpstr>
      <vt:lpstr>Stakeholder Meetings</vt:lpstr>
      <vt:lpstr>Stakeholder Meetings</vt:lpstr>
      <vt:lpstr>Stakeholder Meetings</vt:lpstr>
      <vt:lpstr>Stakeholder Meetings</vt:lpstr>
      <vt:lpstr>Stakeholder Meetings</vt:lpstr>
      <vt:lpstr>Stakeholder Meetings</vt:lpstr>
      <vt:lpstr>Stakeholder Meetings</vt:lpstr>
      <vt:lpstr>Stakeholder Meetings</vt:lpstr>
      <vt:lpstr>Stakeholder Meetings</vt:lpstr>
      <vt:lpstr>Stakeholder Meetings</vt:lpstr>
      <vt:lpstr>Stakeholder Meetings</vt:lpstr>
      <vt:lpstr>Stakeholder Meetings</vt:lpstr>
      <vt:lpstr>Stakeholder Meetings</vt:lpstr>
      <vt:lpstr>Campus Improvement Success</vt:lpstr>
      <vt:lpstr>Campus Improvement Success</vt:lpstr>
      <vt:lpstr>Campus Improvement Success</vt:lpstr>
      <vt:lpstr>Campus Improvement Success</vt:lpstr>
      <vt:lpstr>Campus Improvement Success</vt:lpstr>
      <vt:lpstr>Campus Improvement Success</vt:lpstr>
      <vt:lpstr>Campus Improvement Success</vt:lpstr>
      <vt:lpstr>Campus Improvement Success</vt:lpstr>
      <vt:lpstr>Campus Improvement Success</vt:lpstr>
      <vt:lpstr>Campus Improvement Success</vt:lpstr>
      <vt:lpstr>Campus Improvement Success</vt:lpstr>
      <vt:lpstr>Campus Improvement Success</vt:lpstr>
      <vt:lpstr>Campus Improvement Success</vt:lpstr>
      <vt:lpstr>Campus Improvement Success</vt:lpstr>
      <vt:lpstr>Campus Improvement Success</vt:lpstr>
      <vt:lpstr>Campus Improvement Success</vt:lpstr>
      <vt:lpstr>GCCC Campus Property</vt:lpstr>
      <vt:lpstr>Facilities</vt:lpstr>
      <vt:lpstr>Facilities</vt:lpstr>
      <vt:lpstr>Facilities</vt:lpstr>
      <vt:lpstr>PowerPoint Presentation</vt:lpstr>
      <vt:lpstr>PowerPoint Presentation</vt:lpstr>
      <vt:lpstr>Master Site Plan</vt:lpstr>
      <vt:lpstr>PowerPoint Presentation</vt:lpstr>
      <vt:lpstr>PowerPoint Presentation</vt:lpstr>
      <vt:lpstr>PowerPoint Presentation</vt:lpstr>
      <vt:lpstr>Master Facilities Planning</vt:lpstr>
      <vt:lpstr>Moving forward with Master Plan</vt:lpstr>
      <vt:lpstr>Goals of the Master Facilities Plan</vt:lpstr>
    </vt:vector>
  </TitlesOfParts>
  <Company>Garden City Community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GCCC Master Facilities</dc:title>
  <dc:creator>Derek Ramos</dc:creator>
  <cp:lastModifiedBy>Derek Ramos</cp:lastModifiedBy>
  <cp:revision>121</cp:revision>
  <cp:lastPrinted>2018-11-06T15:08:23Z</cp:lastPrinted>
  <dcterms:created xsi:type="dcterms:W3CDTF">2018-08-20T13:45:44Z</dcterms:created>
  <dcterms:modified xsi:type="dcterms:W3CDTF">2021-12-02T17:19:51Z</dcterms:modified>
</cp:coreProperties>
</file>